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11" r:id="rId3"/>
    <p:sldId id="258" r:id="rId4"/>
    <p:sldId id="353" r:id="rId5"/>
    <p:sldId id="412" r:id="rId6"/>
    <p:sldId id="413" r:id="rId7"/>
    <p:sldId id="414" r:id="rId8"/>
    <p:sldId id="420" r:id="rId9"/>
    <p:sldId id="416" r:id="rId10"/>
    <p:sldId id="308" r:id="rId11"/>
    <p:sldId id="415" r:id="rId12"/>
    <p:sldId id="421" r:id="rId13"/>
    <p:sldId id="422" r:id="rId14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66"/>
    <a:srgbClr val="0099CC"/>
    <a:srgbClr val="99CCFF"/>
    <a:srgbClr val="CCFF33"/>
    <a:srgbClr val="99FF33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12" autoAdjust="0"/>
    <p:restoredTop sz="97288" autoAdjust="0"/>
  </p:normalViewPr>
  <p:slideViewPr>
    <p:cSldViewPr>
      <p:cViewPr>
        <p:scale>
          <a:sx n="75" d="100"/>
          <a:sy n="75" d="100"/>
        </p:scale>
        <p:origin x="-1236" y="-9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ita\Documents\2011\COOPERATIVA\10.%20NOVIEMBRE\14.11.2011\Planilla%20de%20Resultado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ita\Documents\2011\COOPERATIVA\10.%20NOVIEMBRE\14.11.2011\Planilla%20de%20Resultado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ita\Documents\2011\COOPERATIVA\10.%20NOVIEMBRE\14.11.2011\Planilla%20de%20Resultado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ita\Documents\2011\COOPERATIVA\10.%20NOVIEMBRE\14.11.2011\Planilla%20de%20Resultados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ita\Documents\2011\COOPERATIVA\10.%20NOVIEMBRE\14.11.2011\Planilla%20de%20Resultados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ita\Documents\2011\COOPERATIVA\10.%20NOVIEMBRE\14.11.2011\Planilla%20de%20Resultados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ita\Documents\2011\COOPERATIVA\10.%20NOVIEMBRE\14.11.2011\Planilla%20de%20Resultados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ita\Documents\2011\COOPERATIVA\10.%20NOVIEMBRE\14.11.2011\Planilla%20de%20Resultados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/>
    <c:plotArea>
      <c:layout/>
      <c:barChart>
        <c:barDir val="col"/>
        <c:grouping val="clustered"/>
        <c:ser>
          <c:idx val="0"/>
          <c:order val="0"/>
          <c:tx>
            <c:strRef>
              <c:f>Hoja1!$C$13</c:f>
              <c:strCache>
                <c:ptCount val="1"/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val>
            <c:numRef>
              <c:f>Hoja1!$C$14:$C$20</c:f>
              <c:numCache>
                <c:formatCode>0.0%</c:formatCode>
                <c:ptCount val="7"/>
                <c:pt idx="0">
                  <c:v>0.24300000000000019</c:v>
                </c:pt>
                <c:pt idx="1">
                  <c:v>0.18900000000000022</c:v>
                </c:pt>
                <c:pt idx="2">
                  <c:v>0.27500000000000002</c:v>
                </c:pt>
                <c:pt idx="3">
                  <c:v>0.19000000000000009</c:v>
                </c:pt>
                <c:pt idx="4">
                  <c:v>8.8000000000000106E-2</c:v>
                </c:pt>
                <c:pt idx="5">
                  <c:v>9.0000000000000097E-3</c:v>
                </c:pt>
                <c:pt idx="6">
                  <c:v>6.0000000000000097E-3</c:v>
                </c:pt>
              </c:numCache>
            </c:numRef>
          </c:val>
        </c:ser>
        <c:axId val="40993152"/>
        <c:axId val="40995072"/>
      </c:barChart>
      <c:catAx>
        <c:axId val="4099315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0995072"/>
        <c:crosses val="autoZero"/>
        <c:auto val="1"/>
        <c:lblAlgn val="ctr"/>
        <c:lblOffset val="100"/>
      </c:catAx>
      <c:valAx>
        <c:axId val="40995072"/>
        <c:scaling>
          <c:orientation val="minMax"/>
        </c:scaling>
        <c:axPos val="l"/>
        <c:numFmt formatCode="0.0%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0993152"/>
        <c:crosses val="autoZero"/>
        <c:crossBetween val="between"/>
      </c:valAx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1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99CC"/>
              </a:solidFill>
            </c:spPr>
          </c:dPt>
          <c:dPt>
            <c:idx val="1"/>
            <c:explosion val="21"/>
            <c:spPr>
              <a:solidFill>
                <a:srgbClr val="CCFF66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Val val="1"/>
            <c:showCatName val="1"/>
            <c:showLeaderLines val="1"/>
          </c:dLbls>
          <c:cat>
            <c:strRef>
              <c:f>'P2'!$B$3:$B$4</c:f>
              <c:strCache>
                <c:ptCount val="2"/>
                <c:pt idx="0">
                  <c:v>Si, fue correcta</c:v>
                </c:pt>
                <c:pt idx="1">
                  <c:v>No, no fue correcta</c:v>
                </c:pt>
              </c:strCache>
            </c:strRef>
          </c:cat>
          <c:val>
            <c:numRef>
              <c:f>'P2'!$E$3:$E$4</c:f>
              <c:numCache>
                <c:formatCode>0.0%</c:formatCode>
                <c:ptCount val="2"/>
                <c:pt idx="0">
                  <c:v>0.77600000000000091</c:v>
                </c:pt>
                <c:pt idx="1">
                  <c:v>0.224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1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99CC"/>
              </a:solidFill>
            </c:spPr>
          </c:dPt>
          <c:dPt>
            <c:idx val="1"/>
            <c:spPr>
              <a:solidFill>
                <a:srgbClr val="CCFF66"/>
              </a:solidFill>
            </c:spPr>
          </c:dPt>
          <c:dPt>
            <c:idx val="2"/>
            <c:spPr>
              <a:solidFill>
                <a:srgbClr val="FFFF99"/>
              </a:solidFill>
            </c:spPr>
          </c:dPt>
          <c:dLbls>
            <c:dLbl>
              <c:idx val="0"/>
              <c:layout>
                <c:manualLayout>
                  <c:x val="-9.7145765614957968E-3"/>
                  <c:y val="0.1690516532882413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MEJOR; </a:t>
                    </a:r>
                    <a:endParaRPr lang="en-US" dirty="0" smtClean="0"/>
                  </a:p>
                  <a:p>
                    <a:r>
                      <a:rPr lang="en-US" dirty="0" smtClean="0"/>
                      <a:t>57,7%</a:t>
                    </a:r>
                    <a:endParaRPr lang="en-US" dirty="0"/>
                  </a:p>
                </c:rich>
              </c:tx>
              <c:dLblPos val="outEnd"/>
              <c:showVal val="1"/>
              <c:showCatName val="1"/>
            </c:dLbl>
            <c:dLbl>
              <c:idx val="1"/>
              <c:layout>
                <c:manualLayout>
                  <c:x val="0"/>
                  <c:y val="-0.2126778863948843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IGUAL; </a:t>
                    </a:r>
                    <a:endParaRPr lang="en-US" dirty="0" smtClean="0"/>
                  </a:p>
                  <a:p>
                    <a:r>
                      <a:rPr lang="en-US" dirty="0" smtClean="0"/>
                      <a:t>30,9%</a:t>
                    </a:r>
                    <a:endParaRPr lang="en-US" dirty="0"/>
                  </a:p>
                </c:rich>
              </c:tx>
              <c:dLblPos val="outEnd"/>
              <c:showVal val="1"/>
              <c:showCatName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PEOR; </a:t>
                    </a:r>
                    <a:endParaRPr lang="en-US" smtClean="0"/>
                  </a:p>
                  <a:p>
                    <a:r>
                      <a:rPr lang="en-US" smtClean="0"/>
                      <a:t>11,4%</a:t>
                    </a:r>
                    <a:endParaRPr lang="en-US"/>
                  </a:p>
                </c:rich>
              </c:tx>
              <c:dLblPos val="outEnd"/>
              <c:showVal val="1"/>
              <c:showCatName val="1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Val val="1"/>
            <c:showCatName val="1"/>
          </c:dLbls>
          <c:cat>
            <c:strRef>
              <c:f>'P3'!$B$3:$B$5</c:f>
              <c:strCache>
                <c:ptCount val="3"/>
                <c:pt idx="0">
                  <c:v>MEJOR</c:v>
                </c:pt>
                <c:pt idx="1">
                  <c:v>IGUAL</c:v>
                </c:pt>
                <c:pt idx="2">
                  <c:v>PEOR</c:v>
                </c:pt>
              </c:strCache>
            </c:strRef>
          </c:cat>
          <c:val>
            <c:numRef>
              <c:f>'P3'!$E$3:$E$5</c:f>
              <c:numCache>
                <c:formatCode>General</c:formatCode>
                <c:ptCount val="3"/>
                <c:pt idx="0">
                  <c:v>57.7</c:v>
                </c:pt>
                <c:pt idx="1">
                  <c:v>30.9</c:v>
                </c:pt>
                <c:pt idx="2">
                  <c:v>11.4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1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99CC"/>
              </a:solidFill>
            </c:spPr>
          </c:dPt>
          <c:dPt>
            <c:idx val="1"/>
            <c:spPr>
              <a:solidFill>
                <a:srgbClr val="CCFF66"/>
              </a:solidFill>
            </c:spPr>
          </c:dPt>
          <c:dLbls>
            <c:dLbl>
              <c:idx val="0"/>
              <c:layout>
                <c:manualLayout>
                  <c:x val="0"/>
                  <c:y val="0.25"/>
                </c:manualLayout>
              </c:layout>
              <c:dLblPos val="outEnd"/>
              <c:showVal val="1"/>
              <c:showCatName val="1"/>
            </c:dLbl>
            <c:dLbl>
              <c:idx val="1"/>
              <c:layout>
                <c:manualLayout>
                  <c:x val="0"/>
                  <c:y val="-9.7222222222222224E-2"/>
                </c:manualLayout>
              </c:layout>
              <c:dLblPos val="outEnd"/>
              <c:showVal val="1"/>
              <c:showCatName val="1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Val val="1"/>
            <c:showCatName val="1"/>
          </c:dLbls>
          <c:cat>
            <c:strRef>
              <c:f>'P4'!$B$3:$B$4</c:f>
              <c:strCache>
                <c:ptCount val="2"/>
                <c:pt idx="0">
                  <c:v>SI, CLASIFICARÁ</c:v>
                </c:pt>
                <c:pt idx="1">
                  <c:v>NO CLASIFICARÁ</c:v>
                </c:pt>
              </c:strCache>
            </c:strRef>
          </c:cat>
          <c:val>
            <c:numRef>
              <c:f>'P4'!$E$3:$E$4</c:f>
              <c:numCache>
                <c:formatCode>0.0%</c:formatCode>
                <c:ptCount val="2"/>
                <c:pt idx="0">
                  <c:v>0.53300000000000003</c:v>
                </c:pt>
                <c:pt idx="1">
                  <c:v>0.46700000000000008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P4.2!$A$3</c:f>
              <c:strCache>
                <c:ptCount val="1"/>
                <c:pt idx="0">
                  <c:v>Si clasificará</c:v>
                </c:pt>
              </c:strCache>
            </c:strRef>
          </c:tx>
          <c:spPr>
            <a:solidFill>
              <a:srgbClr val="0099CC"/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strRef>
              <c:f>P4.2!$B$2:$C$2</c:f>
              <c:strCache>
                <c:ptCount val="2"/>
                <c:pt idx="0">
                  <c:v>10 Octubre, Post derrota con Argentina (4 a 1)</c:v>
                </c:pt>
                <c:pt idx="1">
                  <c:v>12 Noviembre, Post derrota con Uruguay (4 a 0)</c:v>
                </c:pt>
              </c:strCache>
            </c:strRef>
          </c:cat>
          <c:val>
            <c:numRef>
              <c:f>P4.2!$B$3:$C$3</c:f>
              <c:numCache>
                <c:formatCode>0.0%</c:formatCode>
                <c:ptCount val="2"/>
                <c:pt idx="0">
                  <c:v>0.61500000000000055</c:v>
                </c:pt>
                <c:pt idx="1">
                  <c:v>0.53300000000000003</c:v>
                </c:pt>
              </c:numCache>
            </c:numRef>
          </c:val>
        </c:ser>
        <c:ser>
          <c:idx val="1"/>
          <c:order val="1"/>
          <c:tx>
            <c:strRef>
              <c:f>P4.2!$A$4</c:f>
              <c:strCache>
                <c:ptCount val="1"/>
                <c:pt idx="0">
                  <c:v>No clasificará</c:v>
                </c:pt>
              </c:strCache>
            </c:strRef>
          </c:tx>
          <c:spPr>
            <a:solidFill>
              <a:srgbClr val="CCFF66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P4.2!$B$2:$C$2</c:f>
              <c:strCache>
                <c:ptCount val="2"/>
                <c:pt idx="0">
                  <c:v>10 Octubre, Post derrota con Argentina (4 a 1)</c:v>
                </c:pt>
                <c:pt idx="1">
                  <c:v>12 Noviembre, Post derrota con Uruguay (4 a 0)</c:v>
                </c:pt>
              </c:strCache>
            </c:strRef>
          </c:cat>
          <c:val>
            <c:numRef>
              <c:f>P4.2!$B$4:$C$4</c:f>
              <c:numCache>
                <c:formatCode>0.0%</c:formatCode>
                <c:ptCount val="2"/>
                <c:pt idx="0">
                  <c:v>0.38500000000000034</c:v>
                </c:pt>
                <c:pt idx="1">
                  <c:v>0.46700000000000008</c:v>
                </c:pt>
              </c:numCache>
            </c:numRef>
          </c:val>
        </c:ser>
        <c:axId val="38675968"/>
        <c:axId val="38677504"/>
      </c:barChart>
      <c:catAx>
        <c:axId val="3867596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8677504"/>
        <c:crosses val="autoZero"/>
        <c:auto val="1"/>
        <c:lblAlgn val="ctr"/>
        <c:lblOffset val="100"/>
      </c:catAx>
      <c:valAx>
        <c:axId val="38677504"/>
        <c:scaling>
          <c:orientation val="minMax"/>
          <c:max val="1"/>
        </c:scaling>
        <c:axPos val="l"/>
        <c:numFmt formatCode="0.0%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8675968"/>
        <c:crosses val="autoZero"/>
        <c:crossBetween val="between"/>
      </c:valAx>
    </c:plotArea>
    <c:legend>
      <c:legendPos val="t"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s-CL" sz="1400" b="1" i="0" u="none" strike="noStrike" baseline="0" dirty="0" smtClean="0"/>
              <a:t>¿Creen que Claudio </a:t>
            </a:r>
            <a:r>
              <a:rPr lang="es-CL" sz="1400" b="1" i="0" u="none" strike="noStrike" baseline="0" dirty="0" err="1" smtClean="0"/>
              <a:t>Borghi</a:t>
            </a:r>
            <a:r>
              <a:rPr lang="es-CL" sz="1400" b="1" i="0" u="none" strike="noStrike" baseline="0" dirty="0" smtClean="0"/>
              <a:t>, debe seguir al mando de la selección, o debe renunciar?</a:t>
            </a:r>
            <a:endParaRPr lang="es-ES" sz="1400" dirty="0"/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99CC"/>
              </a:solidFill>
            </c:spPr>
          </c:dPt>
          <c:dPt>
            <c:idx val="1"/>
            <c:spPr>
              <a:solidFill>
                <a:srgbClr val="CCFF66"/>
              </a:solidFill>
            </c:spPr>
          </c:dPt>
          <c:dLbls>
            <c:dLbl>
              <c:idx val="0"/>
              <c:layout>
                <c:manualLayout>
                  <c:x val="1.2500000000000001E-2"/>
                  <c:y val="1.72043010752689E-2"/>
                </c:manualLayout>
              </c:layout>
              <c:dLblPos val="outEnd"/>
              <c:showVal val="1"/>
              <c:showCatName val="1"/>
            </c:dLbl>
            <c:dLbl>
              <c:idx val="1"/>
              <c:layout>
                <c:manualLayout>
                  <c:x val="-1.9444444444444445E-2"/>
                  <c:y val="0.10752688172043023"/>
                </c:manualLayout>
              </c:layout>
              <c:dLblPos val="outEnd"/>
              <c:showVal val="1"/>
              <c:showCatName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Val val="1"/>
            <c:showCatName val="1"/>
          </c:dLbls>
          <c:cat>
            <c:strRef>
              <c:f>Pc!$B$3:$B$4</c:f>
              <c:strCache>
                <c:ptCount val="2"/>
                <c:pt idx="0">
                  <c:v>DEBE SEGUIR AL MANDO DE LA SELECCIÓN</c:v>
                </c:pt>
                <c:pt idx="1">
                  <c:v>DEBE RENUNCIAR</c:v>
                </c:pt>
              </c:strCache>
            </c:strRef>
          </c:cat>
          <c:val>
            <c:numRef>
              <c:f>Pc!$E$3:$E$4</c:f>
              <c:numCache>
                <c:formatCode>0.0%</c:formatCode>
                <c:ptCount val="2"/>
                <c:pt idx="0">
                  <c:v>0.70700000000000052</c:v>
                </c:pt>
                <c:pt idx="1">
                  <c:v>0.29300000000000026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EDAD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99CC"/>
              </a:solidFill>
            </c:spPr>
          </c:dPt>
          <c:dPt>
            <c:idx val="1"/>
            <c:spPr>
              <a:solidFill>
                <a:srgbClr val="CCFF66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Val val="1"/>
            <c:showCatName val="1"/>
            <c:showLeaderLines val="1"/>
          </c:dLbls>
          <c:cat>
            <c:strRef>
              <c:f>Edad!$B$3:$B$4</c:f>
              <c:strCache>
                <c:ptCount val="2"/>
                <c:pt idx="0">
                  <c:v>35 AÑOS O MENOS</c:v>
                </c:pt>
                <c:pt idx="1">
                  <c:v>36 AÑOS O MÁS</c:v>
                </c:pt>
              </c:strCache>
            </c:strRef>
          </c:cat>
          <c:val>
            <c:numRef>
              <c:f>Edad!$E$3:$E$4</c:f>
              <c:numCache>
                <c:formatCode>0.0%</c:formatCode>
                <c:ptCount val="2"/>
                <c:pt idx="0">
                  <c:v>0.30300000000000032</c:v>
                </c:pt>
                <c:pt idx="1">
                  <c:v>0.69699999999999995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 dirty="0" smtClean="0"/>
              <a:t>REGIÓN</a:t>
            </a:r>
            <a:endParaRPr lang="es-ES" dirty="0"/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99CC"/>
              </a:solidFill>
            </c:spPr>
          </c:dPt>
          <c:dPt>
            <c:idx val="1"/>
            <c:spPr>
              <a:solidFill>
                <a:srgbClr val="CCFF66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Val val="1"/>
            <c:showCatName val="1"/>
            <c:showLeaderLines val="1"/>
          </c:dLbls>
          <c:cat>
            <c:strRef>
              <c:f>Region!$I$3:$I$4</c:f>
              <c:strCache>
                <c:ptCount val="2"/>
                <c:pt idx="0">
                  <c:v>RM</c:v>
                </c:pt>
                <c:pt idx="1">
                  <c:v>REGIONES</c:v>
                </c:pt>
              </c:strCache>
            </c:strRef>
          </c:cat>
          <c:val>
            <c:numRef>
              <c:f>Region!$J$3:$J$4</c:f>
              <c:numCache>
                <c:formatCode>0.0%</c:formatCode>
                <c:ptCount val="2"/>
                <c:pt idx="0">
                  <c:v>0.55500000000000005</c:v>
                </c:pt>
                <c:pt idx="1">
                  <c:v>0.44500000000000001</c:v>
                </c:pt>
              </c:numCache>
            </c:numRef>
          </c:val>
        </c:ser>
      </c:pie3DChart>
    </c:plotArea>
    <c:plotVisOnly val="1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B4551CF5-6FBD-48C7-8843-944FE2FFA7E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F9C5A543-35A1-4C72-98C3-9CFD507681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8C6842-E900-4C26-907D-E5A7B6F716FB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2D989-DBB7-40AA-B22E-FB86A74861AA}" type="slidenum">
              <a:rPr lang="es-ES" smtClean="0"/>
              <a:pPr/>
              <a:t>13</a:t>
            </a:fld>
            <a:endParaRPr lang="es-ES" smtClean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8750" y="2071688"/>
            <a:ext cx="6659563" cy="2232025"/>
          </a:xfrm>
        </p:spPr>
        <p:txBody>
          <a:bodyPr/>
          <a:lstStyle/>
          <a:p>
            <a:pPr algn="l" eaLnBrk="1" hangingPunct="1"/>
            <a:r>
              <a:rPr lang="es-ES_tradnl" sz="3600" smtClean="0"/>
              <a:t>ENCUESTA COOPERATIVA IMAGINACCION</a:t>
            </a:r>
            <a:br>
              <a:rPr lang="es-ES_tradnl" sz="3600" smtClean="0"/>
            </a:br>
            <a:r>
              <a:rPr lang="es-ES_tradnl" sz="3600" smtClean="0"/>
              <a:t>UNIVERSIDAD TECNICA FEDERICO SANTA MARÍA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740025" y="4364038"/>
            <a:ext cx="59039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s-ES_tradnl" kern="0" dirty="0">
                <a:solidFill>
                  <a:srgbClr val="5F5F5F"/>
                </a:solidFill>
                <a:latin typeface="+mn-lt"/>
              </a:rPr>
              <a:t>SELECCIÓN CHILENA DE FÚTBOL</a:t>
            </a:r>
          </a:p>
          <a:p>
            <a:pPr>
              <a:spcBef>
                <a:spcPct val="20000"/>
              </a:spcBef>
              <a:defRPr/>
            </a:pPr>
            <a:r>
              <a:rPr lang="es-ES_tradnl" b="1" kern="0" dirty="0">
                <a:solidFill>
                  <a:srgbClr val="5F5F5F"/>
                </a:solidFill>
                <a:latin typeface="+mn-lt"/>
              </a:rPr>
              <a:t>14 NOVIEMBRE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539750" y="3333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s-ES_tradnl" b="1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-142875"/>
            <a:ext cx="7772400" cy="1143000"/>
          </a:xfrm>
        </p:spPr>
        <p:txBody>
          <a:bodyPr/>
          <a:lstStyle/>
          <a:p>
            <a:pPr algn="l" eaLnBrk="1" hangingPunct="1"/>
            <a:r>
              <a:rPr lang="es-ES_tradnl" sz="3200" smtClean="0"/>
              <a:t>COMENTARIOS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685800" y="2276475"/>
            <a:ext cx="7743825" cy="4105275"/>
          </a:xfrm>
        </p:spPr>
        <p:txBody>
          <a:bodyPr>
            <a:normAutofit fontScale="55000" lnSpcReduction="20000"/>
          </a:bodyPr>
          <a:lstStyle/>
          <a:p>
            <a:pPr algn="just" eaLnBrk="1" hangingPunct="1">
              <a:defRPr/>
            </a:pPr>
            <a:r>
              <a:rPr lang="es-ES_tradnl" dirty="0" smtClean="0"/>
              <a:t>Del total de los encuestados, el </a:t>
            </a:r>
            <a:r>
              <a:rPr lang="es-ES_tradnl" b="1" dirty="0" smtClean="0"/>
              <a:t>70,7% evalúa con nota negativa </a:t>
            </a:r>
            <a:r>
              <a:rPr lang="es-ES_tradnl" dirty="0" smtClean="0"/>
              <a:t>(entre 1 y 3)</a:t>
            </a:r>
            <a:r>
              <a:rPr lang="es-ES_tradnl" b="1" dirty="0" smtClean="0"/>
              <a:t> el desempeño de la Selección Chilena ante Uruguay. </a:t>
            </a:r>
            <a:r>
              <a:rPr lang="es-ES_tradnl" dirty="0" smtClean="0"/>
              <a:t>El 27,8% evalúa el desempeño con nota 4 y 5, y tan solo un 1,5% de los encuestados evalúa bien (Nota 6 y 7) el actuar de la Selección Chilena ante el seleccionado uruguayo. </a:t>
            </a:r>
          </a:p>
          <a:p>
            <a:pPr algn="just" eaLnBrk="1" hangingPunct="1">
              <a:defRPr/>
            </a:pPr>
            <a:endParaRPr lang="es-ES_tradnl" dirty="0" smtClean="0"/>
          </a:p>
          <a:p>
            <a:pPr algn="just" eaLnBrk="1" hangingPunct="1">
              <a:defRPr/>
            </a:pPr>
            <a:r>
              <a:rPr lang="es-ES_tradnl" dirty="0" smtClean="0"/>
              <a:t>En cuanto a los incidentes ocurridos la semana pasada (luego del bautizo de uno de los hijos de Jorge Valdivia), un </a:t>
            </a:r>
            <a:r>
              <a:rPr lang="es-ES_tradnl" b="1" dirty="0" smtClean="0"/>
              <a:t>77,6% de los encuestados, cree que fue correcta la decisión de </a:t>
            </a:r>
            <a:r>
              <a:rPr lang="es-ES_tradnl" b="1" dirty="0" err="1" smtClean="0"/>
              <a:t>Borghi</a:t>
            </a:r>
            <a:r>
              <a:rPr lang="es-ES_tradnl" b="1" dirty="0" smtClean="0"/>
              <a:t> de alejar a los 5 jugadores involucrados en el incidente. </a:t>
            </a:r>
            <a:r>
              <a:rPr lang="es-ES_tradnl" dirty="0" smtClean="0"/>
              <a:t>Mientras que un 22,4% considera que no fue correcta la decisión del Director Técnico de la selección. </a:t>
            </a:r>
          </a:p>
          <a:p>
            <a:pPr algn="just" eaLnBrk="1" hangingPunct="1">
              <a:defRPr/>
            </a:pPr>
            <a:endParaRPr lang="es-ES_tradnl" dirty="0" smtClean="0"/>
          </a:p>
          <a:p>
            <a:pPr algn="just" eaLnBrk="1" hangingPunct="1">
              <a:defRPr/>
            </a:pPr>
            <a:r>
              <a:rPr lang="es-ES_tradnl" b="1" dirty="0" smtClean="0"/>
              <a:t>Un 57,7% de los encuestados cree que a la Selección le irá mejor contra Paraguay que contra Uruguay</a:t>
            </a:r>
            <a:r>
              <a:rPr lang="es-ES_tradnl" dirty="0" smtClean="0"/>
              <a:t>, mientras que el 30,9% opina que le irá igual. Un 11,4% cree que la irá peor a la Selección en el partido contra Paraguay.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2 Marcador de contenido"/>
          <p:cNvSpPr>
            <a:spLocks noGrp="1"/>
          </p:cNvSpPr>
          <p:nvPr>
            <p:ph idx="1"/>
          </p:nvPr>
        </p:nvSpPr>
        <p:spPr>
          <a:xfrm>
            <a:off x="685800" y="2276475"/>
            <a:ext cx="7743825" cy="4105275"/>
          </a:xfrm>
        </p:spPr>
        <p:txBody>
          <a:bodyPr/>
          <a:lstStyle/>
          <a:p>
            <a:pPr algn="just" eaLnBrk="1" hangingPunct="1"/>
            <a:r>
              <a:rPr lang="es-ES_tradnl" sz="1800" smtClean="0"/>
              <a:t>Respecto de las posibilidades de clasificar para el Mundial en Brasil…</a:t>
            </a:r>
          </a:p>
          <a:p>
            <a:pPr algn="just" eaLnBrk="1" hangingPunct="1">
              <a:buFontTx/>
              <a:buNone/>
            </a:pPr>
            <a:endParaRPr lang="es-ES_tradnl" sz="1800" smtClean="0"/>
          </a:p>
          <a:p>
            <a:pPr lvl="1" algn="just" eaLnBrk="1" hangingPunct="1"/>
            <a:r>
              <a:rPr lang="es-ES_tradnl" sz="1400" smtClean="0"/>
              <a:t>Luego de tres partidos jugados por las eliminatorias 2014, un </a:t>
            </a:r>
            <a:r>
              <a:rPr lang="es-ES_tradnl" sz="1400" b="1" smtClean="0"/>
              <a:t>53,3% de los encuestados considera que Chile clasificará para el mundial</a:t>
            </a:r>
            <a:r>
              <a:rPr lang="es-ES_tradnl" sz="1400" smtClean="0"/>
              <a:t>, mientras que un 46,7% cree que no clasificará. </a:t>
            </a:r>
          </a:p>
          <a:p>
            <a:pPr lvl="1" algn="just" eaLnBrk="1" hangingPunct="1"/>
            <a:endParaRPr lang="es-ES_tradnl" sz="1400" smtClean="0"/>
          </a:p>
          <a:p>
            <a:pPr lvl="1" algn="just" eaLnBrk="1" hangingPunct="1"/>
            <a:r>
              <a:rPr lang="es-ES_tradnl" sz="1400" smtClean="0"/>
              <a:t>En la encuesta realizada el mes de octubre de este año (posterior al partido de Chile y Argentina por las eliminatorias), un </a:t>
            </a:r>
            <a:r>
              <a:rPr lang="es-ES_tradnl" sz="1400" b="1" smtClean="0"/>
              <a:t>61,5% de los encuestados creía que la selección si clasificaría para el próximo mundial</a:t>
            </a:r>
            <a:r>
              <a:rPr lang="es-ES_tradnl" sz="1400" smtClean="0"/>
              <a:t>. </a:t>
            </a:r>
          </a:p>
          <a:p>
            <a:pPr algn="just" eaLnBrk="1" hangingPunct="1"/>
            <a:endParaRPr lang="es-ES_tradnl" sz="1800" smtClean="0"/>
          </a:p>
          <a:p>
            <a:pPr algn="just" eaLnBrk="1" hangingPunct="1"/>
            <a:r>
              <a:rPr lang="es-ES_tradnl" sz="1800" smtClean="0"/>
              <a:t>Finalmente, es importante mencionar que </a:t>
            </a:r>
            <a:r>
              <a:rPr lang="es-ES_tradnl" sz="1800" b="1" smtClean="0"/>
              <a:t>el 70,7% de los encuestados considera que el entrenador Claudio Borghi, debe seguir al mando de la Selección Chilena</a:t>
            </a:r>
            <a:r>
              <a:rPr lang="es-ES_tradnl" sz="1800" smtClean="0"/>
              <a:t>, ante un 29,3% que considera que debe renunciar.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8750" y="2071688"/>
            <a:ext cx="6659563" cy="2232025"/>
          </a:xfrm>
        </p:spPr>
        <p:txBody>
          <a:bodyPr/>
          <a:lstStyle/>
          <a:p>
            <a:pPr algn="l" eaLnBrk="1" hangingPunct="1"/>
            <a:r>
              <a:rPr lang="es-ES_tradnl" sz="3600" smtClean="0"/>
              <a:t>ENCUESTA COOPERATIVA IMAGINACCION</a:t>
            </a:r>
            <a:br>
              <a:rPr lang="es-ES_tradnl" sz="3600" smtClean="0"/>
            </a:br>
            <a:r>
              <a:rPr lang="es-ES_tradnl" sz="3600" smtClean="0"/>
              <a:t>UNIVERSIDAD TECNICA FEDERICO SANTA MARÍA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740025" y="4364038"/>
            <a:ext cx="59039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s-ES_tradnl" kern="0" dirty="0">
                <a:solidFill>
                  <a:srgbClr val="5F5F5F"/>
                </a:solidFill>
                <a:latin typeface="+mn-lt"/>
              </a:rPr>
              <a:t>SELECCIÓN CHILENA DE FÚTBOL</a:t>
            </a:r>
          </a:p>
          <a:p>
            <a:pPr>
              <a:spcBef>
                <a:spcPct val="20000"/>
              </a:spcBef>
              <a:defRPr/>
            </a:pPr>
            <a:r>
              <a:rPr lang="es-ES_tradnl" b="1" kern="0" dirty="0">
                <a:solidFill>
                  <a:srgbClr val="5F5F5F"/>
                </a:solidFill>
                <a:latin typeface="+mn-lt"/>
              </a:rPr>
              <a:t>14 NOVIEMBRE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44450"/>
            <a:ext cx="7772400" cy="882650"/>
          </a:xfrm>
        </p:spPr>
        <p:txBody>
          <a:bodyPr/>
          <a:lstStyle/>
          <a:p>
            <a:pPr algn="l" eaLnBrk="1" hangingPunct="1"/>
            <a:r>
              <a:rPr lang="es-ES_tradnl" sz="2800" smtClean="0"/>
              <a:t>FICHA TÉCNICA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197100"/>
            <a:ext cx="5757863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55000" lnSpcReduction="20000"/>
          </a:bodyPr>
          <a:lstStyle/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s-CL" sz="3200" kern="0" dirty="0">
                <a:latin typeface="+mn-lt"/>
              </a:rPr>
              <a:t>Estudio cuantitativo con aplicación de encuesta telefónica a 317 casos, a nivel nacional.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s-CL" sz="3200" kern="0" dirty="0">
              <a:latin typeface="+mn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s-CL" sz="3200" b="1" kern="0" dirty="0">
                <a:latin typeface="+mn-lt"/>
              </a:rPr>
              <a:t>Universo</a:t>
            </a:r>
            <a:r>
              <a:rPr lang="es-CL" sz="3200" kern="0" dirty="0">
                <a:latin typeface="+mn-lt"/>
              </a:rPr>
              <a:t>: Hogares que cuentan con conexión telefónica fija y en todas las regiones del país.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s-CL" sz="3200" kern="0" dirty="0">
              <a:latin typeface="+mn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s-CL" sz="3200" b="1" kern="0" dirty="0">
                <a:latin typeface="+mn-lt"/>
              </a:rPr>
              <a:t>Selección de la Muestra</a:t>
            </a:r>
            <a:r>
              <a:rPr lang="es-CL" sz="3200" kern="0" dirty="0">
                <a:latin typeface="+mn-lt"/>
              </a:rPr>
              <a:t>: muestreo sistemático de números de teléfonos residenciales.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s-CL" sz="3200" kern="0" dirty="0">
              <a:latin typeface="+mn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s-CL" sz="3200" b="1" kern="0" dirty="0">
                <a:latin typeface="+mn-lt"/>
              </a:rPr>
              <a:t>Margen de error </a:t>
            </a:r>
            <a:r>
              <a:rPr lang="es-CL" sz="3200" b="1" kern="0" dirty="0" err="1">
                <a:latin typeface="+mn-lt"/>
              </a:rPr>
              <a:t>muestral</a:t>
            </a:r>
            <a:r>
              <a:rPr lang="es-CL" sz="3200" kern="0" dirty="0">
                <a:latin typeface="+mn-lt"/>
              </a:rPr>
              <a:t>: 5,4% a un nivel de confianza de 95%.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s-CL" sz="3200" kern="0" dirty="0">
              <a:latin typeface="+mn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s-CL" sz="3200" b="1" kern="0" dirty="0">
                <a:latin typeface="+mn-lt"/>
              </a:rPr>
              <a:t>Fecha de Terreno</a:t>
            </a:r>
            <a:r>
              <a:rPr lang="es-CL" sz="3200" kern="0" dirty="0">
                <a:latin typeface="+mn-lt"/>
              </a:rPr>
              <a:t>: 12 de noviembre de 2011.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s-CL" sz="32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/>
          <p:cNvSpPr>
            <a:spLocks noGrp="1" noChangeArrowheads="1"/>
          </p:cNvSpPr>
          <p:nvPr>
            <p:ph type="title"/>
          </p:nvPr>
        </p:nvSpPr>
        <p:spPr>
          <a:xfrm>
            <a:off x="642938" y="-71438"/>
            <a:ext cx="7772400" cy="1143001"/>
          </a:xfrm>
        </p:spPr>
        <p:txBody>
          <a:bodyPr/>
          <a:lstStyle/>
          <a:p>
            <a:pPr algn="l" eaLnBrk="1" hangingPunct="1"/>
            <a:r>
              <a:rPr lang="es-ES_tradnl" sz="3600" smtClean="0"/>
              <a:t>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755650" y="260350"/>
            <a:ext cx="5541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r>
              <a:rPr lang="es-ES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 1 a 7, ¿qué nota le pondrían al desempeño de la selección chilena ante Uruguay?</a:t>
            </a:r>
            <a:endParaRPr lang="es-ES_tradnl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468313" y="5949950"/>
            <a:ext cx="1223962" cy="64770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CASOS</a:t>
            </a:r>
          </a:p>
        </p:txBody>
      </p:sp>
      <p:graphicFrame>
        <p:nvGraphicFramePr>
          <p:cNvPr id="5" name="3 Gráfico"/>
          <p:cNvGraphicFramePr/>
          <p:nvPr/>
        </p:nvGraphicFramePr>
        <p:xfrm>
          <a:off x="1250133" y="1428736"/>
          <a:ext cx="6643734" cy="4514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7858125" y="5510213"/>
            <a:ext cx="1071563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400" b="1" dirty="0">
                <a:latin typeface="+mj-lt"/>
              </a:rPr>
              <a:t>NOTA</a:t>
            </a:r>
            <a:endParaRPr lang="es-ES" sz="1400" b="1" dirty="0">
              <a:latin typeface="+mj-lt"/>
            </a:endParaRPr>
          </a:p>
        </p:txBody>
      </p:sp>
      <p:sp>
        <p:nvSpPr>
          <p:cNvPr id="9" name="8 Cerrar llave"/>
          <p:cNvSpPr/>
          <p:nvPr/>
        </p:nvSpPr>
        <p:spPr>
          <a:xfrm rot="5400000">
            <a:off x="3143251" y="4786312"/>
            <a:ext cx="285750" cy="2143125"/>
          </a:xfrm>
          <a:prstGeom prst="rightBrace">
            <a:avLst>
              <a:gd name="adj1" fmla="val 8333"/>
              <a:gd name="adj2" fmla="val 48633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9 Cerrar llave"/>
          <p:cNvSpPr/>
          <p:nvPr/>
        </p:nvSpPr>
        <p:spPr>
          <a:xfrm rot="5400000">
            <a:off x="5179219" y="5250656"/>
            <a:ext cx="285750" cy="1214438"/>
          </a:xfrm>
          <a:prstGeom prst="rightBrace">
            <a:avLst>
              <a:gd name="adj1" fmla="val 8333"/>
              <a:gd name="adj2" fmla="val 48633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10 Cerrar llave"/>
          <p:cNvSpPr/>
          <p:nvPr/>
        </p:nvSpPr>
        <p:spPr>
          <a:xfrm rot="5400000">
            <a:off x="6822282" y="5250656"/>
            <a:ext cx="285750" cy="1214437"/>
          </a:xfrm>
          <a:prstGeom prst="rightBrace">
            <a:avLst>
              <a:gd name="adj1" fmla="val 8333"/>
              <a:gd name="adj2" fmla="val 48633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2786063" y="6121400"/>
            <a:ext cx="1044575" cy="30797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400" dirty="0">
                <a:latin typeface="+mj-lt"/>
              </a:rPr>
              <a:t>70,7%</a:t>
            </a:r>
            <a:endParaRPr lang="es-ES" sz="1400" dirty="0">
              <a:latin typeface="+mj-l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813300" y="6121400"/>
            <a:ext cx="1044575" cy="30797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400" dirty="0">
                <a:latin typeface="+mj-lt"/>
              </a:rPr>
              <a:t>27,8%</a:t>
            </a:r>
            <a:endParaRPr lang="es-ES" sz="1400" dirty="0">
              <a:latin typeface="+mj-lt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456363" y="6121400"/>
            <a:ext cx="1044575" cy="30797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400" dirty="0">
                <a:latin typeface="+mj-lt"/>
              </a:rPr>
              <a:t>1,5%</a:t>
            </a:r>
            <a:endParaRPr lang="es-ES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468313" y="5949950"/>
            <a:ext cx="1223962" cy="64770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CASOS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5614988" cy="1143000"/>
          </a:xfrm>
        </p:spPr>
        <p:txBody>
          <a:bodyPr anchor="t"/>
          <a:lstStyle/>
          <a:p>
            <a:pPr algn="r" eaLnBrk="1" hangingPunct="1"/>
            <a:r>
              <a:rPr lang="es-CL" sz="2000" smtClean="0"/>
              <a:t>¿Creen que fue correcta la decisión de Borghi de alejar de la Selección a los jugadores involucrados en el incidente (Valdivia, Vidal, Beausejour, Carmona, Jara)?</a:t>
            </a:r>
            <a:r>
              <a:rPr lang="es-ES" sz="2000" smtClean="0"/>
              <a:t/>
            </a:r>
            <a:br>
              <a:rPr lang="es-ES" sz="2000" smtClean="0"/>
            </a:br>
            <a:endParaRPr lang="es-ES_tradnl" sz="2000" smtClean="0"/>
          </a:p>
        </p:txBody>
      </p:sp>
      <p:sp>
        <p:nvSpPr>
          <p:cNvPr id="5" name="4 Rectángulo redondeado"/>
          <p:cNvSpPr/>
          <p:nvPr/>
        </p:nvSpPr>
        <p:spPr>
          <a:xfrm>
            <a:off x="468313" y="5949950"/>
            <a:ext cx="1223962" cy="64770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CASOS</a:t>
            </a:r>
          </a:p>
        </p:txBody>
      </p:sp>
      <p:graphicFrame>
        <p:nvGraphicFramePr>
          <p:cNvPr id="8" name="1 Gráfico"/>
          <p:cNvGraphicFramePr/>
          <p:nvPr/>
        </p:nvGraphicFramePr>
        <p:xfrm>
          <a:off x="1357298" y="2000240"/>
          <a:ext cx="6429404" cy="4514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68313" y="5949950"/>
            <a:ext cx="1223962" cy="64770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CASOS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5541963" cy="1492250"/>
          </a:xfrm>
        </p:spPr>
        <p:txBody>
          <a:bodyPr anchor="t"/>
          <a:lstStyle/>
          <a:p>
            <a:pPr algn="r" eaLnBrk="1" hangingPunct="1"/>
            <a:r>
              <a:rPr lang="es-ES" sz="2000" smtClean="0"/>
              <a:t>Después del resultado de ayer (viernes), ¿Cómo creen que le irá a la Roja el martes contra Paraguay: MEJOR, IGUAL, o PEOR  que el viernes ante Uruguay?</a:t>
            </a:r>
            <a:endParaRPr lang="es-ES_tradnl" sz="2000" smtClean="0"/>
          </a:p>
        </p:txBody>
      </p:sp>
      <p:sp>
        <p:nvSpPr>
          <p:cNvPr id="7" name="6 Rectángulo redondeado"/>
          <p:cNvSpPr/>
          <p:nvPr/>
        </p:nvSpPr>
        <p:spPr>
          <a:xfrm>
            <a:off x="468313" y="5949950"/>
            <a:ext cx="1223962" cy="64770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CASOS</a:t>
            </a:r>
          </a:p>
        </p:txBody>
      </p:sp>
      <p:graphicFrame>
        <p:nvGraphicFramePr>
          <p:cNvPr id="8" name="1 Gráfico"/>
          <p:cNvGraphicFramePr/>
          <p:nvPr/>
        </p:nvGraphicFramePr>
        <p:xfrm>
          <a:off x="1303715" y="1928802"/>
          <a:ext cx="6536569" cy="4657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68313" y="5949950"/>
            <a:ext cx="1223962" cy="64770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CASOS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5613400" cy="1143000"/>
          </a:xfrm>
        </p:spPr>
        <p:txBody>
          <a:bodyPr anchor="t"/>
          <a:lstStyle/>
          <a:p>
            <a:pPr algn="r" eaLnBrk="1" hangingPunct="1"/>
            <a:r>
              <a:rPr lang="es-ES" sz="2400" smtClean="0"/>
              <a:t>¿Piensan que Chile CLASIFICARÁ, O NO CLASIFICARÁ para el próximo Mundial de Fútbol?</a:t>
            </a:r>
            <a:endParaRPr lang="es-ES_tradnl" sz="2400" smtClean="0"/>
          </a:p>
        </p:txBody>
      </p:sp>
      <p:sp>
        <p:nvSpPr>
          <p:cNvPr id="7" name="6 Rectángulo redondeado"/>
          <p:cNvSpPr/>
          <p:nvPr/>
        </p:nvSpPr>
        <p:spPr>
          <a:xfrm>
            <a:off x="468313" y="5949950"/>
            <a:ext cx="1223962" cy="64770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CASOS</a:t>
            </a:r>
          </a:p>
        </p:txBody>
      </p:sp>
      <p:graphicFrame>
        <p:nvGraphicFramePr>
          <p:cNvPr id="8" name="1 Gráfico"/>
          <p:cNvGraphicFramePr/>
          <p:nvPr/>
        </p:nvGraphicFramePr>
        <p:xfrm>
          <a:off x="1071538" y="1857364"/>
          <a:ext cx="7000924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68313" y="5949950"/>
            <a:ext cx="1223962" cy="64770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CASOS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5613400" cy="1143000"/>
          </a:xfrm>
        </p:spPr>
        <p:txBody>
          <a:bodyPr anchor="t"/>
          <a:lstStyle/>
          <a:p>
            <a:pPr algn="r" eaLnBrk="1" hangingPunct="1"/>
            <a:r>
              <a:rPr lang="es-ES_tradnl" sz="2400" smtClean="0"/>
              <a:t>Comparación de opiniones sobre Clasificación al próximo mundial de fútbol.</a:t>
            </a:r>
            <a:br>
              <a:rPr lang="es-ES_tradnl" sz="2400" smtClean="0"/>
            </a:br>
            <a:r>
              <a:rPr lang="es-ES_tradnl" sz="2400" smtClean="0"/>
              <a:t>Octubre v/s Noviembre, 2011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468313" y="5949950"/>
            <a:ext cx="1223962" cy="64770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CASOS</a:t>
            </a:r>
          </a:p>
        </p:txBody>
      </p:sp>
      <p:graphicFrame>
        <p:nvGraphicFramePr>
          <p:cNvPr id="6" name="1 Gráfico"/>
          <p:cNvGraphicFramePr/>
          <p:nvPr/>
        </p:nvGraphicFramePr>
        <p:xfrm>
          <a:off x="1285852" y="2000240"/>
          <a:ext cx="6572296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5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5761038" cy="1143000"/>
          </a:xfrm>
        </p:spPr>
        <p:txBody>
          <a:bodyPr anchor="t"/>
          <a:lstStyle/>
          <a:p>
            <a:pPr algn="r" eaLnBrk="1" hangingPunct="1"/>
            <a:r>
              <a:rPr lang="es-ES_tradnl" sz="2800" smtClean="0"/>
              <a:t>DISTRIBUCIÓN MUESTRA</a:t>
            </a:r>
          </a:p>
        </p:txBody>
      </p:sp>
      <p:graphicFrame>
        <p:nvGraphicFramePr>
          <p:cNvPr id="4" name="1 Gráfico"/>
          <p:cNvGraphicFramePr/>
          <p:nvPr/>
        </p:nvGraphicFramePr>
        <p:xfrm>
          <a:off x="0" y="3905250"/>
          <a:ext cx="9144000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1 Gráfico"/>
          <p:cNvGraphicFramePr/>
          <p:nvPr/>
        </p:nvGraphicFramePr>
        <p:xfrm>
          <a:off x="142844" y="1714488"/>
          <a:ext cx="4429156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1 Gráfico"/>
          <p:cNvGraphicFramePr/>
          <p:nvPr/>
        </p:nvGraphicFramePr>
        <p:xfrm>
          <a:off x="4572000" y="1714488"/>
          <a:ext cx="4572000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5845</TotalTime>
  <Words>481</Words>
  <Application>Microsoft Office PowerPoint</Application>
  <PresentationFormat>Presentación en pantalla (4:3)</PresentationFormat>
  <Paragraphs>51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Times New Roman</vt:lpstr>
      <vt:lpstr>Arial</vt:lpstr>
      <vt:lpstr>Trebuchet MS</vt:lpstr>
      <vt:lpstr>Diseño predeterminado</vt:lpstr>
      <vt:lpstr>ENCUESTA COOPERATIVA IMAGINACCION UNIVERSIDAD TECNICA FEDERICO SANTA MARÍA</vt:lpstr>
      <vt:lpstr>FICHA TÉCNICA</vt:lpstr>
      <vt:lpstr>RESULTADOS</vt:lpstr>
      <vt:lpstr>Diapositiva 4</vt:lpstr>
      <vt:lpstr>¿Creen que fue correcta la decisión de Borghi de alejar de la Selección a los jugadores involucrados en el incidente (Valdivia, Vidal, Beausejour, Carmona, Jara)? </vt:lpstr>
      <vt:lpstr>Después del resultado de ayer (viernes), ¿Cómo creen que le irá a la Roja el martes contra Paraguay: MEJOR, IGUAL, o PEOR  que el viernes ante Uruguay?</vt:lpstr>
      <vt:lpstr>¿Piensan que Chile CLASIFICARÁ, O NO CLASIFICARÁ para el próximo Mundial de Fútbol?</vt:lpstr>
      <vt:lpstr>Comparación de opiniones sobre Clasificación al próximo mundial de fútbol. Octubre v/s Noviembre, 2011</vt:lpstr>
      <vt:lpstr>DISTRIBUCIÓN MUESTRA</vt:lpstr>
      <vt:lpstr>COMENTARIOS</vt:lpstr>
      <vt:lpstr>Diapositiva 11</vt:lpstr>
      <vt:lpstr>Diapositiva 12</vt:lpstr>
      <vt:lpstr>ENCUESTA COOPERATIVA IMAGINACCION UNIVERSIDAD TECNICA FEDERICO SANTA MARÍA</vt:lpstr>
    </vt:vector>
  </TitlesOfParts>
  <Company>NITA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INTENCIÓN DE VOTO: ¿Qué indicadores utilizamos para observar la desición de los electores?</dc:title>
  <dc:creator>NITA</dc:creator>
  <cp:lastModifiedBy>Medios Digitales 16</cp:lastModifiedBy>
  <cp:revision>169</cp:revision>
  <dcterms:created xsi:type="dcterms:W3CDTF">2008-03-26T18:20:23Z</dcterms:created>
  <dcterms:modified xsi:type="dcterms:W3CDTF">2011-11-14T23:08:07Z</dcterms:modified>
</cp:coreProperties>
</file>