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1" r:id="rId3"/>
    <p:sldId id="258" r:id="rId4"/>
    <p:sldId id="353" r:id="rId5"/>
    <p:sldId id="412" r:id="rId6"/>
    <p:sldId id="413" r:id="rId7"/>
    <p:sldId id="414" r:id="rId8"/>
    <p:sldId id="416" r:id="rId9"/>
    <p:sldId id="308" r:id="rId10"/>
    <p:sldId id="415" r:id="rId11"/>
    <p:sldId id="309" r:id="rId1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99CC"/>
    <a:srgbClr val="5F5F5F"/>
    <a:srgbClr val="99CCFF"/>
    <a:srgbClr val="FFFF99"/>
    <a:srgbClr val="CCFF3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3168" autoAdjust="0"/>
  </p:normalViewPr>
  <p:slideViewPr>
    <p:cSldViewPr>
      <p:cViewPr>
        <p:scale>
          <a:sx n="70" d="100"/>
          <a:sy n="70" d="100"/>
        </p:scale>
        <p:origin x="-1392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Cristobal\16.06.11%20Campeonato%20Nacional%20de%20Futbol\Encuesta%20Cooperativa%2016-0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Cristobal\16.06.11%20Campeonato%20Nacional%20de%20Futbol\Encuesta%20Cooperativa%2016-0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Cristobal\16.06.11%20Campeonato%20Nacional%20de%20Futbol\Encuesta%20Cooperativa%2016-0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Cristobal\16.06.11%20Campeonato%20Nacional%20de%20Futbol\Encuesta%20Cooperativa%2016-06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Cristobal\16.06.11%20Campeonato%20Nacional%20de%20Futbol\Encuesta%20Cooperativa%2016-06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Cristobal\16.06.11%20Campeonato%20Nacional%20de%20Futbol\Encuesta%20Cooperativa%2016-06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99CC"/>
            </a:solidFill>
          </c:spPr>
          <c:explosion val="25"/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-1.1111111111111164E-2"/>
                  <c:y val="0.18518518518518581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5.5555555555555558E-3"/>
                  <c:y val="-6.9444444444444753E-2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'P1'!$B$3:$B$4</c:f>
              <c:strCache>
                <c:ptCount val="2"/>
                <c:pt idx="0">
                  <c:v>SI, MERECÍA SALIR CAMPEÓN</c:v>
                </c:pt>
                <c:pt idx="1">
                  <c:v>NO, NO MERECÍA SALIR CAMPEÓN</c:v>
                </c:pt>
              </c:strCache>
            </c:strRef>
          </c:cat>
          <c:val>
            <c:numRef>
              <c:f>'P1'!$E$3:$E$4</c:f>
              <c:numCache>
                <c:formatCode>General</c:formatCode>
                <c:ptCount val="2"/>
                <c:pt idx="0">
                  <c:v>61.7</c:v>
                </c:pt>
                <c:pt idx="1">
                  <c:v>38.300000000000004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5F5F5F"/>
              </a:solidFill>
            </c:spPr>
          </c:dPt>
          <c:dPt>
            <c:idx val="1"/>
            <c:spPr>
              <a:solidFill>
                <a:srgbClr val="0099CC"/>
              </a:solidFill>
            </c:spPr>
          </c:dPt>
          <c:dPt>
            <c:idx val="2"/>
            <c:spPr>
              <a:solidFill>
                <a:srgbClr val="CCFF66"/>
              </a:solidFill>
            </c:spPr>
          </c:dPt>
          <c:dLbls>
            <c:dLbl>
              <c:idx val="1"/>
              <c:layout>
                <c:manualLayout>
                  <c:x val="-3.2660980055714012E-3"/>
                  <c:y val="-0.10834188846549017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0"/>
                  <c:y val="0.13740922439525591"/>
                </c:manualLayout>
              </c:layout>
              <c:tx>
                <c:rich>
                  <a:bodyPr/>
                  <a:lstStyle/>
                  <a:p>
                    <a:r>
                      <a:rPr lang="es-ES_tradnl" sz="1200" dirty="0"/>
                      <a:t>PREFERIMOS EL CAMPEONATO LARGO TRADICIONAL; </a:t>
                    </a:r>
                    <a:r>
                      <a:rPr lang="es-ES_tradnl" sz="1200" dirty="0" smtClean="0"/>
                      <a:t>62,0</a:t>
                    </a:r>
                    <a:endParaRPr lang="es-ES_tradnl" sz="1200" dirty="0"/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'P2'!$B$3:$B$5</c:f>
              <c:strCache>
                <c:ptCount val="3"/>
                <c:pt idx="0">
                  <c:v>NO SABE / NO RESPONDE</c:v>
                </c:pt>
                <c:pt idx="1">
                  <c:v>NOS GUSTO EL SISTEMA DE CAMPEONATO CORTO CON PLAYOFF</c:v>
                </c:pt>
                <c:pt idx="2">
                  <c:v>PREFERIMOS EL CAMPEONATO LARGO TRADICIONAL</c:v>
                </c:pt>
              </c:strCache>
            </c:strRef>
          </c:cat>
          <c:val>
            <c:numRef>
              <c:f>'P2'!$E$3:$E$5</c:f>
              <c:numCache>
                <c:formatCode>General</c:formatCode>
                <c:ptCount val="3"/>
                <c:pt idx="0">
                  <c:v>2.8</c:v>
                </c:pt>
                <c:pt idx="1">
                  <c:v>35.200000000000003</c:v>
                </c:pt>
                <c:pt idx="2">
                  <c:v>62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5F5F5F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0099CC"/>
              </a:solidFill>
            </c:spPr>
          </c:dPt>
          <c:dLbls>
            <c:dLbl>
              <c:idx val="1"/>
              <c:layout>
                <c:manualLayout>
                  <c:x val="0"/>
                  <c:y val="-8.4132687018744379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3.1778254840835359E-3"/>
                  <c:y val="0.141973909344131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EL ESTILO DE MÁS ATAQUE DE SAMPAOLI</a:t>
                    </a:r>
                    <a:r>
                      <a:rPr lang="en-US" baseline="0" dirty="0" smtClean="0"/>
                      <a:t> U. DE CHILE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62,4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'P3'!$B$3:$B$5</c:f>
              <c:strCache>
                <c:ptCount val="3"/>
                <c:pt idx="0">
                  <c:v>NO SABE / NO RESPONDE</c:v>
                </c:pt>
                <c:pt idx="1">
                  <c:v>EL ESTILO DEFENSIVO DE PIZZI UC</c:v>
                </c:pt>
                <c:pt idx="2">
                  <c:v>EL ESTILO DE MÁS ATAQUE DE SAMPAOLI U. DE CHILE </c:v>
                </c:pt>
              </c:strCache>
            </c:strRef>
          </c:cat>
          <c:val>
            <c:numRef>
              <c:f>'P3'!$E$3:$E$5</c:f>
              <c:numCache>
                <c:formatCode>General</c:formatCode>
                <c:ptCount val="3"/>
                <c:pt idx="0">
                  <c:v>2.8</c:v>
                </c:pt>
                <c:pt idx="1">
                  <c:v>34.800000000000004</c:v>
                </c:pt>
                <c:pt idx="2">
                  <c:v>62.4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SI; </a:t>
                    </a:r>
                    <a:r>
                      <a:rPr lang="en-US" dirty="0"/>
                      <a:t>78,8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NO; </a:t>
                    </a:r>
                    <a:r>
                      <a:rPr lang="en-US" dirty="0"/>
                      <a:t>21,2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Prox!$B$3:$B$4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Prox!$E$3:$E$4</c:f>
              <c:numCache>
                <c:formatCode>General</c:formatCode>
                <c:ptCount val="2"/>
                <c:pt idx="0">
                  <c:v>78.8</c:v>
                </c:pt>
                <c:pt idx="1">
                  <c:v>21.2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Edad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CCFF66"/>
            </a:solidFill>
          </c:spPr>
          <c:explosion val="25"/>
          <c:dPt>
            <c:idx val="0"/>
            <c:spPr>
              <a:solidFill>
                <a:srgbClr val="0099CC"/>
              </a:solidFill>
            </c:spPr>
          </c:dPt>
          <c:dLbls>
            <c:dLbl>
              <c:idx val="0"/>
              <c:layout>
                <c:manualLayout>
                  <c:x val="5.5555555555555558E-3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s-ES_tradnl" dirty="0" smtClean="0"/>
                      <a:t>35 AÑOS O MENOS; </a:t>
                    </a:r>
                    <a:r>
                      <a:rPr lang="es-ES_tradnl" dirty="0"/>
                      <a:t>31,3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s-ES_tradnl"/>
                      <a:t>36 </a:t>
                    </a:r>
                    <a:r>
                      <a:rPr lang="es-ES_tradnl" smtClean="0"/>
                      <a:t>AÑOS O MÁS; </a:t>
                    </a:r>
                    <a:r>
                      <a:rPr lang="es-ES_tradnl" dirty="0"/>
                      <a:t>68,7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Edad!$B$3:$B$4</c:f>
              <c:strCache>
                <c:ptCount val="2"/>
                <c:pt idx="0">
                  <c:v>35 años o menos</c:v>
                </c:pt>
                <c:pt idx="1">
                  <c:v>36 años o más</c:v>
                </c:pt>
              </c:strCache>
            </c:strRef>
          </c:cat>
          <c:val>
            <c:numRef>
              <c:f>Edad!$E$3:$E$4</c:f>
              <c:numCache>
                <c:formatCode>General</c:formatCode>
                <c:ptCount val="2"/>
                <c:pt idx="0">
                  <c:v>31.3</c:v>
                </c:pt>
                <c:pt idx="1">
                  <c:v>68.7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Región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99CC"/>
            </a:solidFill>
          </c:spPr>
          <c:explosion val="25"/>
          <c:dPt>
            <c:idx val="1"/>
            <c:spPr>
              <a:solidFill>
                <a:srgbClr val="CCFF66"/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REGIONES; </a:t>
                    </a:r>
                    <a:r>
                      <a:rPr lang="en-US" dirty="0"/>
                      <a:t>46,5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Región!$H$4:$H$5</c:f>
              <c:strCache>
                <c:ptCount val="2"/>
                <c:pt idx="0">
                  <c:v>RM</c:v>
                </c:pt>
                <c:pt idx="1">
                  <c:v>Regiones</c:v>
                </c:pt>
              </c:strCache>
            </c:strRef>
          </c:cat>
          <c:val>
            <c:numRef>
              <c:f>Región!$I$4:$I$5</c:f>
              <c:numCache>
                <c:formatCode>General</c:formatCode>
                <c:ptCount val="2"/>
                <c:pt idx="0">
                  <c:v>53.5</c:v>
                </c:pt>
                <c:pt idx="1">
                  <c:v>46.5</c:v>
                </c:pt>
              </c:numCache>
            </c:numRef>
          </c:val>
        </c:ser>
      </c:pie3DChart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82B3D777-DEA8-48B9-986E-F336B54A9B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1547A5D-BB13-4D8C-82D6-7E74E9C9B8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BC4AC-27E9-4CE8-BF85-0AB2B27BBA5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5468A-3820-4F22-9D07-86818A114E50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2071688"/>
            <a:ext cx="6659563" cy="2232025"/>
          </a:xfrm>
        </p:spPr>
        <p:txBody>
          <a:bodyPr/>
          <a:lstStyle/>
          <a:p>
            <a:pPr algn="l" eaLnBrk="1" hangingPunct="1"/>
            <a:r>
              <a:rPr lang="es-ES_tradnl" sz="3600" smtClean="0"/>
              <a:t>ENCUESTA COOPERATIVA IMAGINACCION</a:t>
            </a:r>
            <a:br>
              <a:rPr lang="es-ES_tradnl" sz="3600" smtClean="0"/>
            </a:br>
            <a:endParaRPr lang="es-ES_tradnl" sz="360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40025" y="4364038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CAMPEONATO NACIONAL DE FUTBOL 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17 JUNIO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468313" y="1989138"/>
            <a:ext cx="8135937" cy="4248150"/>
          </a:xfrm>
        </p:spPr>
        <p:txBody>
          <a:bodyPr/>
          <a:lstStyle/>
          <a:p>
            <a:pPr algn="just" eaLnBrk="1" hangingPunct="1"/>
            <a:r>
              <a:rPr lang="es-ES_tradnl" sz="1600" smtClean="0"/>
              <a:t>Un 61,7% de los encuestados opina que la Universidad de Chile merecía salir campeón este año, del Torneo de Apertura del Campeonato Nacional de Futbol; un 38,3% en cambio opina que “no” merecía ser campeón.</a:t>
            </a:r>
          </a:p>
          <a:p>
            <a:pPr algn="just" eaLnBrk="1" hangingPunct="1"/>
            <a:endParaRPr lang="es-ES_tradnl" sz="1600" smtClean="0"/>
          </a:p>
          <a:p>
            <a:pPr algn="just" eaLnBrk="1" hangingPunct="1"/>
            <a:r>
              <a:rPr lang="es-ES_tradnl" sz="1600" smtClean="0"/>
              <a:t>Al preguntarle a los encuestados si les gustó el formato de campeonato corto con “playoff”, o si prefieren el campeonato largo tradicional, un 62% opina que prefiere el campeonato tradicional, mientras que un 35,2% opina que les gustó el sistema de campeonato con “playoff” (un 2,8% “No sabe” o “no responde”).</a:t>
            </a:r>
          </a:p>
          <a:p>
            <a:pPr algn="just" eaLnBrk="1" hangingPunct="1"/>
            <a:endParaRPr lang="es-ES_tradnl" sz="1600" smtClean="0"/>
          </a:p>
          <a:p>
            <a:pPr algn="just" eaLnBrk="1" hangingPunct="1"/>
            <a:r>
              <a:rPr lang="es-ES_tradnl" sz="1600" smtClean="0"/>
              <a:t>En cuanto al estilo de juego que proponen los técnicos Pizzi y Sampaoli, a un 62,4% de los encuestados les gusta más el estilo de más ataque que propone Sampaoli, mientras que a un 34,8% les agrada más el estilo defensivo que plantea Pizzi  </a:t>
            </a:r>
          </a:p>
          <a:p>
            <a:pPr algn="just" eaLnBrk="1" hangingPunct="1"/>
            <a:endParaRPr lang="es-ES_tradnl" sz="1600" smtClean="0"/>
          </a:p>
          <a:p>
            <a:pPr algn="just" eaLnBrk="1" hangingPunct="1"/>
            <a:r>
              <a:rPr lang="es-ES_tradnl" sz="1600" smtClean="0"/>
              <a:t>Finalmente cabe destacar, que del total de los encuestados un 78,8% mencionó haber visto o escuchado el partido de la U. de Chile y la Católica, este domingo recién pasado. Mientras que un 21,2% no lo hizo.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2841625" y="2116138"/>
            <a:ext cx="6659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360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40025" y="4364038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CAMPEONATO NACIONAL DE FUTBOL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17 JUNIO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smtClean="0"/>
              <a:t>FICHA TÉCNICA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97100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CL" sz="3200" kern="0" dirty="0">
                <a:latin typeface="+mn-lt"/>
              </a:rPr>
              <a:t>Estudio cuantitativo con aplicación de encuesta telefónica a 316 casos, a Nivel Nacional.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s-CL" sz="3300" b="1" kern="0" dirty="0">
                <a:solidFill>
                  <a:srgbClr val="000000"/>
                </a:solidFill>
                <a:latin typeface="Trebuchet MS"/>
              </a:rPr>
              <a:t>Universo</a:t>
            </a:r>
            <a:r>
              <a:rPr lang="es-CL" sz="3300" kern="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es-ES_tradnl" sz="3300" kern="0" dirty="0">
                <a:solidFill>
                  <a:srgbClr val="000000"/>
                </a:solidFill>
                <a:latin typeface="Trebuchet MS"/>
              </a:rPr>
              <a:t>Hogares que cuentan con conexión telefónica fija, de todas la regiones del país.</a:t>
            </a:r>
            <a:endParaRPr lang="es-CL" sz="3300" kern="0" dirty="0">
              <a:solidFill>
                <a:srgbClr val="000000"/>
              </a:solidFill>
              <a:latin typeface="Trebuchet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Selección de la Muestra</a:t>
            </a:r>
            <a:r>
              <a:rPr lang="es-CL" sz="3200" kern="0" dirty="0">
                <a:latin typeface="+mn-lt"/>
              </a:rPr>
              <a:t>: muestreo sistemático de números de teléfonos residenciales.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Margen de error </a:t>
            </a:r>
            <a:r>
              <a:rPr lang="es-CL" sz="3200" b="1" kern="0" dirty="0" err="1">
                <a:latin typeface="+mn-lt"/>
              </a:rPr>
              <a:t>muestral</a:t>
            </a:r>
            <a:r>
              <a:rPr lang="es-CL" sz="3200" kern="0" dirty="0">
                <a:latin typeface="+mn-lt"/>
              </a:rPr>
              <a:t>: 5,4% a un nivel de confianza de 95%.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CL" sz="3200" b="1" kern="0" dirty="0">
                <a:latin typeface="+mn-lt"/>
              </a:rPr>
              <a:t>Fecha de Terreno</a:t>
            </a:r>
            <a:r>
              <a:rPr lang="es-CL" sz="3200" kern="0" dirty="0">
                <a:latin typeface="+mn-lt"/>
              </a:rPr>
              <a:t>: 14 de junio de 2011.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CL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642938" y="-71438"/>
            <a:ext cx="7772400" cy="1143001"/>
          </a:xfrm>
        </p:spPr>
        <p:txBody>
          <a:bodyPr/>
          <a:lstStyle/>
          <a:p>
            <a:pPr algn="l" eaLnBrk="1" hangingPunct="1"/>
            <a:r>
              <a:rPr lang="es-ES_tradnl" sz="3600" smtClean="0"/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55650" y="260350"/>
            <a:ext cx="5541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s-ES_tradnl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SU HOGAR, ¿creen que la Universidad de Chile merecía salir campeón este año?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5" name="1 Gráfico"/>
          <p:cNvGraphicFramePr/>
          <p:nvPr/>
        </p:nvGraphicFramePr>
        <p:xfrm>
          <a:off x="539552" y="2057400"/>
          <a:ext cx="784887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5614988" cy="1143000"/>
          </a:xfrm>
        </p:spPr>
        <p:txBody>
          <a:bodyPr anchor="t"/>
          <a:lstStyle/>
          <a:p>
            <a:pPr algn="r" eaLnBrk="1" hangingPunct="1"/>
            <a:r>
              <a:rPr lang="es-ES_tradnl" sz="2400" smtClean="0"/>
              <a:t>En su hogar, ¿les gustó este formato de campeonato corto con "playoff" o prefieren el campeonato largo más tradicional?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7" name="1 Gráfico"/>
          <p:cNvGraphicFramePr/>
          <p:nvPr/>
        </p:nvGraphicFramePr>
        <p:xfrm>
          <a:off x="683568" y="1844824"/>
          <a:ext cx="7776864" cy="480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5541963" cy="1492250"/>
          </a:xfrm>
        </p:spPr>
        <p:txBody>
          <a:bodyPr anchor="t"/>
          <a:lstStyle/>
          <a:p>
            <a:pPr algn="r" eaLnBrk="1" hangingPunct="1"/>
            <a:r>
              <a:rPr lang="es-ES_tradnl" sz="2400" smtClean="0"/>
              <a:t>En su hogar, ¿les gusta más el estilo de juego que propone Pizzi (UC, defensivo) o Sampaoli (U de Chile, más ataque)?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575556" y="1772816"/>
          <a:ext cx="7992887" cy="483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5613400" cy="1143000"/>
          </a:xfrm>
        </p:spPr>
        <p:txBody>
          <a:bodyPr anchor="t"/>
          <a:lstStyle/>
          <a:p>
            <a:pPr algn="r" eaLnBrk="1" hangingPunct="1"/>
            <a:r>
              <a:rPr lang="es-ES_tradnl" sz="2400" smtClean="0"/>
              <a:t>¿Vío o escuchó el partido de la U de Chile y la Católica este domingo recién pasado?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683568" y="1857374"/>
          <a:ext cx="7272808" cy="481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5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5761038" cy="1143000"/>
          </a:xfrm>
        </p:spPr>
        <p:txBody>
          <a:bodyPr anchor="t"/>
          <a:lstStyle/>
          <a:p>
            <a:pPr algn="r" eaLnBrk="1" hangingPunct="1"/>
            <a:r>
              <a:rPr lang="es-ES_tradnl" sz="2800" smtClean="0"/>
              <a:t>DISTRIBUCIÓN MUESTRA</a:t>
            </a:r>
          </a:p>
        </p:txBody>
      </p:sp>
      <p:graphicFrame>
        <p:nvGraphicFramePr>
          <p:cNvPr id="3" name="1 Gráfico"/>
          <p:cNvGraphicFramePr/>
          <p:nvPr/>
        </p:nvGraphicFramePr>
        <p:xfrm>
          <a:off x="17951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1 Gráfico"/>
          <p:cNvGraphicFramePr/>
          <p:nvPr/>
        </p:nvGraphicFramePr>
        <p:xfrm>
          <a:off x="457200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42875"/>
            <a:ext cx="7772400" cy="11430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COMENTARIOS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339</Words>
  <Application>Microsoft Office PowerPoint</Application>
  <PresentationFormat>Presentación en pantalla (4:3)</PresentationFormat>
  <Paragraphs>39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Trebuchet MS</vt:lpstr>
      <vt:lpstr>Diseño predeterminado</vt:lpstr>
      <vt:lpstr>ENCUESTA COOPERATIVA IMAGINACCION </vt:lpstr>
      <vt:lpstr>FICHA TÉCNICA</vt:lpstr>
      <vt:lpstr>RESULTADOS</vt:lpstr>
      <vt:lpstr>Diapositiva 4</vt:lpstr>
      <vt:lpstr>En su hogar, ¿les gustó este formato de campeonato corto con "playoff" o prefieren el campeonato largo más tradicional?</vt:lpstr>
      <vt:lpstr>En su hogar, ¿les gusta más el estilo de juego que propone Pizzi (UC, defensivo) o Sampaoli (U de Chile, más ataque)?</vt:lpstr>
      <vt:lpstr>¿Vío o escuchó el partido de la U de Chile y la Católica este domingo recién pasado?</vt:lpstr>
      <vt:lpstr>DISTRIBUCIÓN MUESTRA</vt:lpstr>
      <vt:lpstr>COMENTARIOS</vt:lpstr>
      <vt:lpstr>Diapositiva 10</vt:lpstr>
      <vt:lpstr>Diapositiva 11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Medios Digitales 22</cp:lastModifiedBy>
  <cp:revision>183</cp:revision>
  <dcterms:created xsi:type="dcterms:W3CDTF">2008-03-26T18:20:23Z</dcterms:created>
  <dcterms:modified xsi:type="dcterms:W3CDTF">2011-06-17T20:15:32Z</dcterms:modified>
</cp:coreProperties>
</file>