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11" r:id="rId3"/>
    <p:sldId id="258" r:id="rId4"/>
    <p:sldId id="353" r:id="rId5"/>
    <p:sldId id="412" r:id="rId6"/>
    <p:sldId id="413" r:id="rId7"/>
    <p:sldId id="414" r:id="rId8"/>
    <p:sldId id="416" r:id="rId9"/>
    <p:sldId id="308" r:id="rId10"/>
    <p:sldId id="415" r:id="rId11"/>
    <p:sldId id="309" r:id="rId12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FF99"/>
    <a:srgbClr val="CCFF66"/>
    <a:srgbClr val="CCFF33"/>
    <a:srgbClr val="99FF33"/>
    <a:srgbClr val="99FF66"/>
    <a:srgbClr val="CCFF99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55" autoAdjust="0"/>
    <p:restoredTop sz="93168" autoAdjust="0"/>
  </p:normalViewPr>
  <p:slideViewPr>
    <p:cSldViewPr>
      <p:cViewPr>
        <p:scale>
          <a:sx n="70" d="100"/>
          <a:sy n="70" d="100"/>
        </p:scale>
        <p:origin x="-1314" y="-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9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Lbls>
            <c:dLbl>
              <c:idx val="0"/>
              <c:layout>
                <c:manualLayout>
                  <c:x val="0.1221717031440951"/>
                  <c:y val="-1.3961222224312828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-5.5779149538940115E-2"/>
                  <c:y val="-1.5517695535193518E-3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'p1'!$C$4:$C$5</c:f>
              <c:strCache>
                <c:ptCount val="2"/>
                <c:pt idx="0">
                  <c:v> Sí</c:v>
                </c:pt>
                <c:pt idx="1">
                  <c:v> No</c:v>
                </c:pt>
              </c:strCache>
            </c:strRef>
          </c:cat>
          <c:val>
            <c:numRef>
              <c:f>'p1'!$F$4:$F$5</c:f>
              <c:numCache>
                <c:formatCode>0.0</c:formatCode>
                <c:ptCount val="2"/>
                <c:pt idx="0">
                  <c:v>91.614906832298118</c:v>
                </c:pt>
                <c:pt idx="1">
                  <c:v>8.3850931677018625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9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CCFF66"/>
            </a:solidFill>
          </c:spPr>
          <c:dPt>
            <c:idx val="0"/>
            <c:spPr>
              <a:solidFill>
                <a:srgbClr val="FFFF99"/>
              </a:solidFill>
            </c:spPr>
          </c:dPt>
          <c:dPt>
            <c:idx val="5"/>
            <c:spPr>
              <a:solidFill>
                <a:srgbClr val="0099CC"/>
              </a:solidFill>
            </c:spPr>
          </c:dPt>
          <c:dPt>
            <c:idx val="6"/>
            <c:spPr>
              <a:solidFill>
                <a:srgbClr val="0099CC"/>
              </a:solidFill>
            </c:spPr>
          </c:dPt>
          <c:dPt>
            <c:idx val="7"/>
            <c:spPr>
              <a:solidFill>
                <a:srgbClr val="0099CC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'p2'!$C$15:$C$22</c:f>
              <c:strCache>
                <c:ptCount val="8"/>
                <c:pt idx="0">
                  <c:v>NS/NR</c:v>
                </c:pt>
                <c:pt idx="1">
                  <c:v> México</c:v>
                </c:pt>
                <c:pt idx="2">
                  <c:v> Colombia</c:v>
                </c:pt>
                <c:pt idx="3">
                  <c:v> Paraguay</c:v>
                </c:pt>
                <c:pt idx="4">
                  <c:v> Uruguay</c:v>
                </c:pt>
                <c:pt idx="5">
                  <c:v> Argentina</c:v>
                </c:pt>
                <c:pt idx="6">
                  <c:v> Chile</c:v>
                </c:pt>
                <c:pt idx="7">
                  <c:v> Brasil</c:v>
                </c:pt>
              </c:strCache>
            </c:strRef>
          </c:cat>
          <c:val>
            <c:numRef>
              <c:f>'p2'!$D$15:$D$22</c:f>
              <c:numCache>
                <c:formatCode>0.0</c:formatCode>
                <c:ptCount val="8"/>
                <c:pt idx="0">
                  <c:v>0.62111801242236064</c:v>
                </c:pt>
                <c:pt idx="1">
                  <c:v>0.3105590062111801</c:v>
                </c:pt>
                <c:pt idx="2">
                  <c:v>0.3105590062111801</c:v>
                </c:pt>
                <c:pt idx="3">
                  <c:v>0.62111801242236064</c:v>
                </c:pt>
                <c:pt idx="4">
                  <c:v>1.8633540372670798</c:v>
                </c:pt>
                <c:pt idx="5">
                  <c:v>24.223602484472011</c:v>
                </c:pt>
                <c:pt idx="6">
                  <c:v>35.403726708074537</c:v>
                </c:pt>
                <c:pt idx="7">
                  <c:v>36.64596273291933</c:v>
                </c:pt>
              </c:numCache>
            </c:numRef>
          </c:val>
        </c:ser>
        <c:dLbls>
          <c:showVal val="1"/>
        </c:dLbls>
        <c:overlap val="-25"/>
        <c:axId val="37057280"/>
        <c:axId val="37058816"/>
      </c:barChart>
      <c:catAx>
        <c:axId val="37057280"/>
        <c:scaling>
          <c:orientation val="minMax"/>
        </c:scaling>
        <c:axPos val="l"/>
        <c:majorTickMark val="none"/>
        <c:tickLblPos val="nextTo"/>
        <c:crossAx val="37058816"/>
        <c:crosses val="autoZero"/>
        <c:auto val="1"/>
        <c:lblAlgn val="ctr"/>
        <c:lblOffset val="100"/>
      </c:catAx>
      <c:valAx>
        <c:axId val="37058816"/>
        <c:scaling>
          <c:orientation val="minMax"/>
        </c:scaling>
        <c:delete val="1"/>
        <c:axPos val="b"/>
        <c:numFmt formatCode="0.0" sourceLinked="1"/>
        <c:tickLblPos val="none"/>
        <c:crossAx val="37057280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9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401826788173979"/>
          <c:y val="0.27064294952898177"/>
          <c:w val="0.71710762296252795"/>
          <c:h val="0.69299098076041143"/>
        </c:manualLayout>
      </c:layout>
      <c:pie3DChart>
        <c:varyColors val="1"/>
        <c:ser>
          <c:idx val="0"/>
          <c:order val="0"/>
          <c:spPr>
            <a:solidFill>
              <a:srgbClr val="FFFF99"/>
            </a:solidFill>
          </c:spPr>
          <c:explosion val="25"/>
          <c:dPt>
            <c:idx val="2"/>
            <c:spPr>
              <a:solidFill>
                <a:srgbClr val="CCFF66"/>
              </a:solidFill>
            </c:spPr>
          </c:dPt>
          <c:dPt>
            <c:idx val="3"/>
            <c:spPr>
              <a:solidFill>
                <a:srgbClr val="CCFF99"/>
              </a:solidFill>
            </c:spPr>
          </c:dPt>
          <c:dPt>
            <c:idx val="4"/>
            <c:spPr>
              <a:solidFill>
                <a:srgbClr val="99FF66"/>
              </a:solidFill>
            </c:spPr>
          </c:dPt>
          <c:dPt>
            <c:idx val="5"/>
            <c:spPr>
              <a:solidFill>
                <a:srgbClr val="CCFF66"/>
              </a:solidFill>
            </c:spPr>
          </c:dPt>
          <c:dPt>
            <c:idx val="6"/>
            <c:spPr>
              <a:solidFill>
                <a:srgbClr val="99FF33"/>
              </a:solidFill>
            </c:spPr>
          </c:dPt>
          <c:dPt>
            <c:idx val="7"/>
            <c:spPr>
              <a:solidFill>
                <a:srgbClr val="CCFF33"/>
              </a:solidFill>
            </c:spPr>
          </c:dPt>
          <c:dPt>
            <c:idx val="8"/>
            <c:spPr>
              <a:solidFill>
                <a:srgbClr val="0099CC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NS/NR; </a:t>
                    </a:r>
                    <a:r>
                      <a:rPr lang="en-US" smtClean="0"/>
                      <a:t>0,4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2.3708710339952387E-2"/>
                  <c:y val="-0.18733127574917091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7.0129253091839358E-2"/>
                  <c:y val="-0.13539768702400379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3.4055889070339282E-2"/>
                  <c:y val="-1.0677205397766325E-2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1.8551774670539287E-2"/>
                  <c:y val="4.4916486500258535E-2"/>
                </c:manualLayout>
              </c:layout>
              <c:showVal val="1"/>
              <c:showCatName val="1"/>
            </c:dLbl>
            <c:dLbl>
              <c:idx val="8"/>
              <c:layout>
                <c:manualLayout>
                  <c:x val="1.9623065480433383E-2"/>
                  <c:y val="-0.42952558908956018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'p3'!$C$16:$C$24</c:f>
              <c:strCache>
                <c:ptCount val="9"/>
                <c:pt idx="0">
                  <c:v>NS/NR</c:v>
                </c:pt>
                <c:pt idx="1">
                  <c:v> Colo Colo</c:v>
                </c:pt>
                <c:pt idx="2">
                  <c:v> Universidad de Chile</c:v>
                </c:pt>
                <c:pt idx="3">
                  <c:v> Real Madrid</c:v>
                </c:pt>
                <c:pt idx="4">
                  <c:v> Manchester City</c:v>
                </c:pt>
                <c:pt idx="5">
                  <c:v> Manchester United</c:v>
                </c:pt>
                <c:pt idx="6">
                  <c:v> Udinese</c:v>
                </c:pt>
                <c:pt idx="7">
                  <c:v> Inter de Milan</c:v>
                </c:pt>
                <c:pt idx="8">
                  <c:v> Barcelona FC</c:v>
                </c:pt>
              </c:strCache>
            </c:strRef>
          </c:cat>
          <c:val>
            <c:numRef>
              <c:f>'p3'!$D$16:$D$24</c:f>
              <c:numCache>
                <c:formatCode>0.0</c:formatCode>
                <c:ptCount val="9"/>
                <c:pt idx="0">
                  <c:v>0.3105590062111801</c:v>
                </c:pt>
                <c:pt idx="1">
                  <c:v>0.3105590062111801</c:v>
                </c:pt>
                <c:pt idx="2">
                  <c:v>0.3105590062111801</c:v>
                </c:pt>
                <c:pt idx="3">
                  <c:v>0.3105590062111801</c:v>
                </c:pt>
                <c:pt idx="4">
                  <c:v>2.4844720496894408</c:v>
                </c:pt>
                <c:pt idx="5">
                  <c:v>6.2111801242236115</c:v>
                </c:pt>
                <c:pt idx="6">
                  <c:v>6.5217391304347823</c:v>
                </c:pt>
                <c:pt idx="7">
                  <c:v>12.732919254658386</c:v>
                </c:pt>
                <c:pt idx="8">
                  <c:v>70.807453416149073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9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2971435713492248E-2"/>
          <c:y val="0.13299134490676101"/>
          <c:w val="0.83405712857301573"/>
          <c:h val="0.80450877072883731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FF99"/>
              </a:solidFill>
            </c:spPr>
          </c:dPt>
          <c:dPt>
            <c:idx val="1"/>
            <c:spPr>
              <a:solidFill>
                <a:srgbClr val="0099CC"/>
              </a:solidFill>
            </c:spPr>
          </c:dPt>
          <c:dPt>
            <c:idx val="2"/>
            <c:spPr>
              <a:solidFill>
                <a:srgbClr val="CCFF66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t>NS/NR</a:t>
                    </a:r>
                    <a:r>
                      <a:rPr/>
                      <a:t>; </a:t>
                    </a:r>
                    <a:r>
                      <a:rPr smtClean="0"/>
                      <a:t>0,4</a:t>
                    </a:r>
                    <a:endParaRPr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1.0149118269266406E-2"/>
                  <c:y val="9.2804274261736083E-2"/>
                </c:manualLayout>
              </c:layout>
              <c:tx>
                <c:rich>
                  <a:bodyPr/>
                  <a:lstStyle/>
                  <a:p>
                    <a:r>
                      <a:rPr dirty="0" err="1" smtClean="0"/>
                      <a:t>Donde</a:t>
                    </a:r>
                    <a:r>
                      <a:rPr dirty="0" smtClean="0"/>
                      <a:t> </a:t>
                    </a:r>
                    <a:r>
                      <a:rPr dirty="0" err="1" smtClean="0"/>
                      <a:t>gane</a:t>
                    </a:r>
                    <a:r>
                      <a:rPr dirty="0" smtClean="0"/>
                      <a:t> </a:t>
                    </a:r>
                    <a:r>
                      <a:rPr dirty="0" err="1" smtClean="0"/>
                      <a:t>menos</a:t>
                    </a:r>
                    <a:r>
                      <a:rPr dirty="0" smtClean="0"/>
                      <a:t> </a:t>
                    </a:r>
                    <a:r>
                      <a:rPr dirty="0" err="1" smtClean="0"/>
                      <a:t>dinero</a:t>
                    </a:r>
                    <a:r>
                      <a:rPr dirty="0" smtClean="0"/>
                      <a:t>, </a:t>
                    </a:r>
                    <a:r>
                      <a:rPr dirty="0" err="1" smtClean="0"/>
                      <a:t>pero</a:t>
                    </a:r>
                    <a:r>
                      <a:rPr dirty="0" smtClean="0"/>
                      <a:t> </a:t>
                    </a:r>
                    <a:r>
                      <a:rPr dirty="0" err="1" smtClean="0"/>
                      <a:t>donde</a:t>
                    </a:r>
                    <a:r>
                      <a:rPr dirty="0" smtClean="0"/>
                      <a:t> el </a:t>
                    </a:r>
                    <a:r>
                      <a:rPr dirty="0" err="1" smtClean="0"/>
                      <a:t>más</a:t>
                    </a:r>
                    <a:r>
                      <a:rPr dirty="0" smtClean="0"/>
                      <a:t> </a:t>
                    </a:r>
                    <a:r>
                      <a:rPr dirty="0"/>
                      <a:t>quiere jugar; 77,6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6.0832361219123957E-3"/>
                  <c:y val="-5.1971494437465196E-2"/>
                </c:manualLayout>
              </c:layout>
              <c:tx>
                <c:rich>
                  <a:bodyPr/>
                  <a:lstStyle/>
                  <a:p>
                    <a:r>
                      <a:rPr dirty="0" err="1" smtClean="0"/>
                      <a:t>Donde</a:t>
                    </a:r>
                    <a:r>
                      <a:rPr dirty="0" smtClean="0"/>
                      <a:t> </a:t>
                    </a:r>
                    <a:r>
                      <a:rPr dirty="0" err="1"/>
                      <a:t>gane</a:t>
                    </a:r>
                    <a:r>
                      <a:rPr dirty="0"/>
                      <a:t> </a:t>
                    </a:r>
                    <a:r>
                      <a:rPr dirty="0" err="1" smtClean="0"/>
                      <a:t>más</a:t>
                    </a:r>
                    <a:r>
                      <a:rPr dirty="0" smtClean="0"/>
                      <a:t> </a:t>
                    </a:r>
                    <a:r>
                      <a:rPr dirty="0" err="1" smtClean="0"/>
                      <a:t>dinero</a:t>
                    </a:r>
                    <a:r>
                      <a:rPr dirty="0" smtClean="0"/>
                      <a:t>, </a:t>
                    </a:r>
                    <a:r>
                      <a:rPr dirty="0" err="1" smtClean="0"/>
                      <a:t>pero</a:t>
                    </a:r>
                    <a:r>
                      <a:rPr baseline="0" dirty="0" smtClean="0"/>
                      <a:t> no sea </a:t>
                    </a:r>
                    <a:r>
                      <a:rPr baseline="0" dirty="0" err="1" smtClean="0"/>
                      <a:t>donde</a:t>
                    </a:r>
                    <a:r>
                      <a:rPr baseline="0" dirty="0" smtClean="0"/>
                      <a:t> el </a:t>
                    </a:r>
                    <a:r>
                      <a:rPr baseline="0" dirty="0" err="1" smtClean="0"/>
                      <a:t>quiere</a:t>
                    </a:r>
                    <a:r>
                      <a:rPr baseline="0" dirty="0" smtClean="0"/>
                      <a:t> </a:t>
                    </a:r>
                    <a:r>
                      <a:rPr baseline="0" dirty="0" err="1" smtClean="0"/>
                      <a:t>jugar</a:t>
                    </a:r>
                    <a:r>
                      <a:rPr dirty="0" smtClean="0"/>
                      <a:t>; </a:t>
                    </a:r>
                    <a:r>
                      <a:rPr dirty="0"/>
                      <a:t>22,0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lang="es-ES_tradnl" sz="1400"/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'p4'!$C$4:$C$6</c:f>
              <c:strCache>
                <c:ptCount val="3"/>
                <c:pt idx="0">
                  <c:v>NS/NR</c:v>
                </c:pt>
                <c:pt idx="1">
                  <c:v> Donde el mas quiere jugar</c:v>
                </c:pt>
                <c:pt idx="2">
                  <c:v> Donde gane mas dinero</c:v>
                </c:pt>
              </c:strCache>
            </c:strRef>
          </c:cat>
          <c:val>
            <c:numRef>
              <c:f>'p4'!$F$4:$F$6</c:f>
              <c:numCache>
                <c:formatCode>0.0</c:formatCode>
                <c:ptCount val="3"/>
                <c:pt idx="0">
                  <c:v>0.3105590062111801</c:v>
                </c:pt>
                <c:pt idx="1">
                  <c:v>77.63975155279465</c:v>
                </c:pt>
                <c:pt idx="2">
                  <c:v>22.049689440993752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title>
      <c:tx>
        <c:rich>
          <a:bodyPr/>
          <a:lstStyle/>
          <a:p>
            <a:pPr>
              <a:defRPr/>
            </a:pPr>
            <a:r>
              <a:rPr lang="es-ES_tradnl"/>
              <a:t>EDAD</a:t>
            </a:r>
          </a:p>
        </c:rich>
      </c:tx>
    </c:title>
    <c:plotArea>
      <c:layout/>
      <c:pieChart>
        <c:varyColors val="1"/>
        <c:ser>
          <c:idx val="0"/>
          <c:order val="0"/>
          <c:explosion val="25"/>
          <c:dPt>
            <c:idx val="0"/>
            <c:spPr>
              <a:solidFill>
                <a:srgbClr val="FFFF99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Lbls>
            <c:dLbl>
              <c:idx val="1"/>
              <c:layout>
                <c:manualLayout>
                  <c:x val="-5.7662292213473437E-2"/>
                  <c:y val="-1.9092154743749045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Hoja5!$C$4:$C$5</c:f>
              <c:strCache>
                <c:ptCount val="2"/>
                <c:pt idx="0">
                  <c:v> 35 años o menos</c:v>
                </c:pt>
                <c:pt idx="1">
                  <c:v> 36 años o más</c:v>
                </c:pt>
              </c:strCache>
            </c:strRef>
          </c:cat>
          <c:val>
            <c:numRef>
              <c:f>Hoja5!$F$4:$F$5</c:f>
              <c:numCache>
                <c:formatCode>0.0</c:formatCode>
                <c:ptCount val="2"/>
                <c:pt idx="0">
                  <c:v>34.472049689440944</c:v>
                </c:pt>
                <c:pt idx="1">
                  <c:v>65.527950310558765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title>
      <c:tx>
        <c:rich>
          <a:bodyPr/>
          <a:lstStyle/>
          <a:p>
            <a:pPr>
              <a:defRPr/>
            </a:pPr>
            <a:r>
              <a:rPr lang="es-ES_tradnl"/>
              <a:t>ZONA</a:t>
            </a:r>
          </a:p>
        </c:rich>
      </c:tx>
    </c:title>
    <c:plotArea>
      <c:layout/>
      <c:pieChart>
        <c:varyColors val="1"/>
        <c:ser>
          <c:idx val="0"/>
          <c:order val="0"/>
          <c:explosion val="25"/>
          <c:dPt>
            <c:idx val="0"/>
            <c:spPr>
              <a:solidFill>
                <a:srgbClr val="FFFF99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Lbls>
            <c:dLbl>
              <c:idx val="0"/>
              <c:layout>
                <c:manualLayout>
                  <c:x val="7.6059711286089304E-3"/>
                  <c:y val="-7.2247443886706189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Hoja5!$E$54:$E$55</c:f>
              <c:strCache>
                <c:ptCount val="2"/>
                <c:pt idx="0">
                  <c:v>R.M.</c:v>
                </c:pt>
                <c:pt idx="1">
                  <c:v>REGIONES</c:v>
                </c:pt>
              </c:strCache>
            </c:strRef>
          </c:cat>
          <c:val>
            <c:numRef>
              <c:f>Hoja5!$F$54:$F$55</c:f>
              <c:numCache>
                <c:formatCode>0.0</c:formatCode>
                <c:ptCount val="2"/>
                <c:pt idx="0">
                  <c:v>49.068322981366457</c:v>
                </c:pt>
                <c:pt idx="1">
                  <c:v>50.931677018633408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title>
      <c:tx>
        <c:rich>
          <a:bodyPr/>
          <a:lstStyle/>
          <a:p>
            <a:pPr>
              <a:defRPr/>
            </a:pPr>
            <a:r>
              <a:rPr lang="es-ES_tradnl"/>
              <a:t>¿Ha visto o escuchado los últimos partidos de la Selección Chilena?</a:t>
            </a:r>
          </a:p>
        </c:rich>
      </c:tx>
    </c:title>
    <c:plotArea>
      <c:layout/>
      <c:pieChart>
        <c:varyColors val="1"/>
        <c:ser>
          <c:idx val="0"/>
          <c:order val="0"/>
          <c:explosion val="25"/>
          <c:dPt>
            <c:idx val="0"/>
            <c:spPr>
              <a:solidFill>
                <a:srgbClr val="CCFF66"/>
              </a:solidFill>
            </c:spPr>
          </c:dPt>
          <c:dPt>
            <c:idx val="1"/>
            <c:spPr>
              <a:solidFill>
                <a:srgbClr val="FFFF99"/>
              </a:solidFill>
            </c:spPr>
          </c:dPt>
          <c:dLbls>
            <c:dLbl>
              <c:idx val="0"/>
              <c:layout>
                <c:manualLayout>
                  <c:x val="6.8032623630612882E-2"/>
                  <c:y val="-0.23959844293544574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Hoja5!$C$19:$C$20</c:f>
              <c:strCache>
                <c:ptCount val="2"/>
                <c:pt idx="0">
                  <c:v> Sí</c:v>
                </c:pt>
                <c:pt idx="1">
                  <c:v> No</c:v>
                </c:pt>
              </c:strCache>
            </c:strRef>
          </c:cat>
          <c:val>
            <c:numRef>
              <c:f>Hoja5!$F$19:$F$20</c:f>
              <c:numCache>
                <c:formatCode>0.0</c:formatCode>
                <c:ptCount val="2"/>
                <c:pt idx="0">
                  <c:v>77.63975155279465</c:v>
                </c:pt>
                <c:pt idx="1">
                  <c:v>22.36024844720497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BF6E2C98-C58B-452D-91BB-0FAF0C4470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9E7C3445-39F8-4063-A139-BAD732752A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F2F83-A726-42AD-B2A9-93E6844C27BE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59E0D-EC4E-425F-AB75-5D79DAA06ACF}" type="slidenum">
              <a:rPr lang="es-ES" smtClean="0"/>
              <a:pPr/>
              <a:t>11</a:t>
            </a:fld>
            <a:endParaRPr lang="es-ES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 txBox="1">
            <a:spLocks noChangeArrowheads="1"/>
          </p:cNvSpPr>
          <p:nvPr/>
        </p:nvSpPr>
        <p:spPr bwMode="auto">
          <a:xfrm>
            <a:off x="2843213" y="2060575"/>
            <a:ext cx="6659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_tradnl" sz="3600">
                <a:solidFill>
                  <a:schemeClr val="bg1"/>
                </a:solidFill>
                <a:latin typeface="Trebuchet MS" pitchFamily="34" charset="0"/>
              </a:rPr>
              <a:t>ENCUESTA COOPERATIVA IMAGINACCION</a:t>
            </a:r>
            <a:br>
              <a:rPr lang="es-ES_tradnl" sz="3600">
                <a:solidFill>
                  <a:schemeClr val="bg1"/>
                </a:solidFill>
                <a:latin typeface="Trebuchet MS" pitchFamily="34" charset="0"/>
              </a:rPr>
            </a:br>
            <a:endParaRPr lang="es-ES_tradnl" sz="36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44800" y="3284538"/>
            <a:ext cx="59039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s-ES_tradnl" kern="0" dirty="0">
                <a:solidFill>
                  <a:srgbClr val="5F5F5F"/>
                </a:solidFill>
                <a:latin typeface="+mn-lt"/>
              </a:rPr>
              <a:t>SELECCIÓN NACIONAL DE FUTBOL</a:t>
            </a:r>
          </a:p>
          <a:p>
            <a:pPr>
              <a:spcBef>
                <a:spcPct val="20000"/>
              </a:spcBef>
              <a:defRPr/>
            </a:pPr>
            <a:r>
              <a:rPr lang="es-ES_tradnl" b="1" kern="0" dirty="0">
                <a:solidFill>
                  <a:srgbClr val="5F5F5F"/>
                </a:solidFill>
                <a:latin typeface="+mn-lt"/>
              </a:rPr>
              <a:t>24 JUNIO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468313" y="1989138"/>
            <a:ext cx="8135937" cy="4248150"/>
          </a:xfrm>
          <a:solidFill>
            <a:schemeClr val="bg1">
              <a:lumMod val="95000"/>
              <a:alpha val="20000"/>
            </a:schemeClr>
          </a:solidFill>
        </p:spPr>
        <p:txBody>
          <a:bodyPr/>
          <a:lstStyle/>
          <a:p>
            <a:pPr algn="just" eaLnBrk="1" hangingPunct="1">
              <a:defRPr/>
            </a:pPr>
            <a:r>
              <a:rPr lang="es-ES_tradnl" sz="1600" dirty="0" smtClean="0"/>
              <a:t>Un </a:t>
            </a:r>
            <a:r>
              <a:rPr lang="es-ES_tradnl" sz="1600" b="1" dirty="0" smtClean="0"/>
              <a:t>91,6% cree que Chile “sí” pasará a la segunda ronda en la Copa América</a:t>
            </a:r>
            <a:r>
              <a:rPr lang="es-ES_tradnl" sz="1600" dirty="0" smtClean="0"/>
              <a:t>, sólo un 8,4% dice que “no”.</a:t>
            </a:r>
          </a:p>
          <a:p>
            <a:pPr algn="just" eaLnBrk="1" hangingPunct="1">
              <a:defRPr/>
            </a:pPr>
            <a:endParaRPr lang="es-ES_tradnl" sz="1600" dirty="0" smtClean="0"/>
          </a:p>
          <a:p>
            <a:pPr algn="just" eaLnBrk="1" hangingPunct="1">
              <a:defRPr/>
            </a:pPr>
            <a:r>
              <a:rPr lang="es-ES_tradnl" sz="1600" dirty="0" smtClean="0"/>
              <a:t>Al preguntar por </a:t>
            </a:r>
            <a:r>
              <a:rPr lang="es-ES_tradnl" sz="1600" b="1" dirty="0" smtClean="0"/>
              <a:t>la selección que ganará la Copa América</a:t>
            </a:r>
            <a:r>
              <a:rPr lang="es-ES_tradnl" sz="1600" dirty="0" smtClean="0"/>
              <a:t>, un 36,6% de los encuestados cree que “Brasil”, un 35,4% cree que “Chile” y un 24,2% cree que “Argentina” se llevará el título, más atrás se encuentran con un 1,9% “Uruguay”, 0,6% “Paraguay” y 0,3% para “Colombia” y “México”.</a:t>
            </a:r>
          </a:p>
          <a:p>
            <a:pPr algn="just" eaLnBrk="1" hangingPunct="1">
              <a:defRPr/>
            </a:pPr>
            <a:endParaRPr lang="es-ES_tradnl" sz="1600" dirty="0" smtClean="0"/>
          </a:p>
          <a:p>
            <a:pPr algn="just" eaLnBrk="1" hangingPunct="1">
              <a:defRPr/>
            </a:pPr>
            <a:r>
              <a:rPr lang="es-ES_tradnl" sz="1600" dirty="0" smtClean="0"/>
              <a:t>Sobre </a:t>
            </a:r>
            <a:r>
              <a:rPr lang="es-ES_tradnl" sz="1600" b="1" dirty="0" smtClean="0"/>
              <a:t>el equipo que más les gustaría ver jugar a Alexis Sánchez</a:t>
            </a:r>
            <a:r>
              <a:rPr lang="es-ES_tradnl" sz="1600" dirty="0" smtClean="0"/>
              <a:t>, un 70,8% opina “Barcelona”, a un 12,7% les gustaría el “Inter de Milán”, un 6,5% “</a:t>
            </a:r>
            <a:r>
              <a:rPr lang="es-ES_tradnl" sz="1600" dirty="0" err="1" smtClean="0"/>
              <a:t>Udinese</a:t>
            </a:r>
            <a:r>
              <a:rPr lang="es-ES_tradnl" sz="1600" dirty="0" smtClean="0"/>
              <a:t>” y un 6,2% “Manchester </a:t>
            </a:r>
            <a:r>
              <a:rPr lang="es-ES_tradnl" sz="1600" dirty="0" err="1" smtClean="0"/>
              <a:t>United</a:t>
            </a:r>
            <a:r>
              <a:rPr lang="es-ES_tradnl" sz="1600" dirty="0" smtClean="0"/>
              <a:t>”. El 3,4% restante se divide entre “Manchester City”, “Real Madrid”, “U.de Chile”, “</a:t>
            </a:r>
            <a:r>
              <a:rPr lang="es-ES_tradnl" sz="1600" dirty="0" err="1" smtClean="0"/>
              <a:t>Colo-Colo</a:t>
            </a:r>
            <a:r>
              <a:rPr lang="es-ES_tradnl" sz="1600" dirty="0" smtClean="0"/>
              <a:t>”; y sólo un 0,4% “no sabe o no contesta”.</a:t>
            </a:r>
          </a:p>
          <a:p>
            <a:pPr algn="just" eaLnBrk="1" hangingPunct="1">
              <a:defRPr/>
            </a:pPr>
            <a:endParaRPr lang="es-ES_tradnl" sz="1600" dirty="0" smtClean="0"/>
          </a:p>
          <a:p>
            <a:pPr algn="just" eaLnBrk="1" hangingPunct="1">
              <a:defRPr/>
            </a:pPr>
            <a:r>
              <a:rPr lang="es-ES_tradnl" sz="1600" dirty="0" smtClean="0"/>
              <a:t> A un 77,6% de los encuestados le gustaría que </a:t>
            </a:r>
            <a:r>
              <a:rPr lang="es-ES_tradnl" sz="1600" b="1" dirty="0" smtClean="0"/>
              <a:t>Alexis Sánchez pudiera jugar en el club que “el más quiere jugar, aunque gane menos dinero” </a:t>
            </a:r>
            <a:r>
              <a:rPr lang="es-ES_tradnl" sz="1600" dirty="0" smtClean="0"/>
              <a:t>y un 22% opina que un club “donde gane más dinero, pero que no sea donde él más quiere jugar”.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2843213" y="2060575"/>
            <a:ext cx="6659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_tradnl" sz="3600">
                <a:solidFill>
                  <a:schemeClr val="bg1"/>
                </a:solidFill>
                <a:latin typeface="Trebuchet MS" pitchFamily="34" charset="0"/>
              </a:rPr>
              <a:t>ENCUESTA COOPERATIVA IMAGINACCION</a:t>
            </a:r>
            <a:br>
              <a:rPr lang="es-ES_tradnl" sz="3600">
                <a:solidFill>
                  <a:schemeClr val="bg1"/>
                </a:solidFill>
                <a:latin typeface="Trebuchet MS" pitchFamily="34" charset="0"/>
              </a:rPr>
            </a:br>
            <a:endParaRPr lang="es-ES_tradnl" sz="36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844800" y="3284538"/>
            <a:ext cx="59039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s-ES_tradnl" kern="0" dirty="0">
                <a:solidFill>
                  <a:srgbClr val="5F5F5F"/>
                </a:solidFill>
                <a:latin typeface="+mn-lt"/>
              </a:rPr>
              <a:t>SELECCIÓN NACIONAL DE FUTBOL </a:t>
            </a:r>
          </a:p>
          <a:p>
            <a:pPr>
              <a:spcBef>
                <a:spcPct val="20000"/>
              </a:spcBef>
              <a:defRPr/>
            </a:pPr>
            <a:r>
              <a:rPr lang="es-ES_tradnl" b="1" kern="0" dirty="0">
                <a:solidFill>
                  <a:srgbClr val="5F5F5F"/>
                </a:solidFill>
                <a:latin typeface="+mn-lt"/>
              </a:rPr>
              <a:t>24 JUNIO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44450"/>
            <a:ext cx="7772400" cy="882650"/>
          </a:xfrm>
        </p:spPr>
        <p:txBody>
          <a:bodyPr/>
          <a:lstStyle/>
          <a:p>
            <a:pPr algn="l" eaLnBrk="1" hangingPunct="1"/>
            <a:r>
              <a:rPr lang="es-ES_tradnl" sz="2800" smtClean="0"/>
              <a:t>FICHA TÉCNICA</a:t>
            </a: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685800" y="2197100"/>
            <a:ext cx="5757863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CL" sz="1800">
                <a:latin typeface="Trebuchet MS" pitchFamily="34" charset="0"/>
              </a:rPr>
              <a:t>Estudio cuantitativo con aplicación de encuesta telefónica a 322 casos, a Nivel Nacional.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CL" sz="1800">
              <a:latin typeface="Trebuchet MS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CL" sz="1800" b="1">
                <a:solidFill>
                  <a:srgbClr val="000000"/>
                </a:solidFill>
                <a:latin typeface="Trebuchet MS" pitchFamily="34" charset="0"/>
              </a:rPr>
              <a:t>Universo</a:t>
            </a:r>
            <a:r>
              <a:rPr lang="es-CL" sz="1800">
                <a:solidFill>
                  <a:srgbClr val="000000"/>
                </a:solidFill>
                <a:latin typeface="Trebuchet MS" pitchFamily="34" charset="0"/>
              </a:rPr>
              <a:t>: </a:t>
            </a:r>
            <a:r>
              <a:rPr lang="es-ES_tradnl" sz="1800">
                <a:solidFill>
                  <a:srgbClr val="000000"/>
                </a:solidFill>
                <a:latin typeface="Trebuchet MS" pitchFamily="34" charset="0"/>
              </a:rPr>
              <a:t>Hogares que cuentan con conexión telefónica fija, de todas la regiones del país.</a:t>
            </a:r>
            <a:endParaRPr lang="es-CL" sz="1800">
              <a:solidFill>
                <a:srgbClr val="000000"/>
              </a:solidFill>
              <a:latin typeface="Trebuchet MS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CL" sz="1800">
              <a:latin typeface="Trebuchet MS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CL" sz="1800" b="1">
                <a:latin typeface="Trebuchet MS" pitchFamily="34" charset="0"/>
              </a:rPr>
              <a:t>Selección de la Muestra</a:t>
            </a:r>
            <a:r>
              <a:rPr lang="es-CL" sz="1800">
                <a:latin typeface="Trebuchet MS" pitchFamily="34" charset="0"/>
              </a:rPr>
              <a:t>: muestreo sistemático de números de teléfonos residenciales.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CL" sz="1800">
              <a:latin typeface="Trebuchet MS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CL" sz="1800" b="1">
                <a:latin typeface="Trebuchet MS" pitchFamily="34" charset="0"/>
              </a:rPr>
              <a:t>Margen de error muestral</a:t>
            </a:r>
            <a:r>
              <a:rPr lang="es-CL" sz="1800">
                <a:latin typeface="Trebuchet MS" pitchFamily="34" charset="0"/>
              </a:rPr>
              <a:t>: 5,4% a un nivel de confianza de 95%.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CL" sz="1800">
              <a:latin typeface="Trebuchet MS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CL" sz="1800" b="1">
                <a:latin typeface="Trebuchet MS" pitchFamily="34" charset="0"/>
              </a:rPr>
              <a:t>Fecha de Terreno</a:t>
            </a:r>
            <a:r>
              <a:rPr lang="es-CL" sz="1800">
                <a:latin typeface="Trebuchet MS" pitchFamily="34" charset="0"/>
              </a:rPr>
              <a:t>: 21 de junio de 2011.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CL" sz="18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6192838" cy="1081088"/>
          </a:xfrm>
        </p:spPr>
        <p:txBody>
          <a:bodyPr anchor="t"/>
          <a:lstStyle/>
          <a:p>
            <a:pPr algn="r" eaLnBrk="1" hangingPunct="1"/>
            <a:r>
              <a:rPr lang="es-ES_tradnl" sz="3200" smtClean="0"/>
              <a:t>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619250" y="260350"/>
            <a:ext cx="5541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es-ES_tradnl" sz="20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 SU HOGAR, ¿creen que Chile pasará a la segunda ronda en la Copa América?</a:t>
            </a:r>
          </a:p>
          <a:p>
            <a:pPr algn="r" eaLnBrk="0" hangingPunct="0">
              <a:defRPr/>
            </a:pPr>
            <a:endParaRPr lang="es-ES_tradnl" sz="20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68313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  <p:graphicFrame>
        <p:nvGraphicFramePr>
          <p:cNvPr id="6" name="1 Gráfico"/>
          <p:cNvGraphicFramePr/>
          <p:nvPr/>
        </p:nvGraphicFramePr>
        <p:xfrm>
          <a:off x="1043608" y="2057400"/>
          <a:ext cx="7200800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468313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1692275" y="260350"/>
            <a:ext cx="5472113" cy="1143000"/>
          </a:xfrm>
        </p:spPr>
        <p:txBody>
          <a:bodyPr anchor="t"/>
          <a:lstStyle/>
          <a:p>
            <a:pPr algn="r" eaLnBrk="1" hangingPunct="1"/>
            <a:r>
              <a:rPr lang="es-ES_tradnl" sz="2000" smtClean="0"/>
              <a:t>M</a:t>
            </a:r>
            <a:r>
              <a:rPr lang="es-CL" sz="2000" smtClean="0"/>
              <a:t>ayoritariamente en su casa, ¿Qué selección creen que ganará la Copa América?</a:t>
            </a:r>
            <a:endParaRPr lang="es-ES_tradnl" sz="2000" smtClean="0"/>
          </a:p>
        </p:txBody>
      </p:sp>
      <p:sp>
        <p:nvSpPr>
          <p:cNvPr id="5" name="4 Rectángulo redondeado"/>
          <p:cNvSpPr/>
          <p:nvPr/>
        </p:nvSpPr>
        <p:spPr>
          <a:xfrm>
            <a:off x="468313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  <p:graphicFrame>
        <p:nvGraphicFramePr>
          <p:cNvPr id="8" name="1 Gráfico"/>
          <p:cNvGraphicFramePr/>
          <p:nvPr/>
        </p:nvGraphicFramePr>
        <p:xfrm>
          <a:off x="971600" y="2057400"/>
          <a:ext cx="7056784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68313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6264275" cy="1368425"/>
          </a:xfrm>
        </p:spPr>
        <p:txBody>
          <a:bodyPr anchor="t"/>
          <a:lstStyle/>
          <a:p>
            <a:pPr algn="r" eaLnBrk="1" hangingPunct="1"/>
            <a:r>
              <a:rPr lang="es-ES_tradnl" sz="2000" smtClean="0"/>
              <a:t>¿</a:t>
            </a:r>
            <a:r>
              <a:rPr lang="es-CL" sz="2000" smtClean="0"/>
              <a:t> En qué equipo les gustaría más ver jugar a Alexis Sánchez la próxima temporada: UDINESE (donde está ahora), MANCHESTER CITY, MANCHESTER UNITED, BARCELONA, o INTER DE MILAN?</a:t>
            </a:r>
            <a:endParaRPr lang="es-ES_tradnl" sz="2000" smtClean="0"/>
          </a:p>
        </p:txBody>
      </p:sp>
      <p:graphicFrame>
        <p:nvGraphicFramePr>
          <p:cNvPr id="8" name="1 Gráfico"/>
          <p:cNvGraphicFramePr/>
          <p:nvPr/>
        </p:nvGraphicFramePr>
        <p:xfrm>
          <a:off x="503548" y="1916832"/>
          <a:ext cx="8136904" cy="45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468313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68313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6769100" cy="1143000"/>
          </a:xfrm>
        </p:spPr>
        <p:txBody>
          <a:bodyPr anchor="t"/>
          <a:lstStyle/>
          <a:p>
            <a:pPr algn="r" eaLnBrk="1" hangingPunct="1"/>
            <a:r>
              <a:rPr lang="es-CL" sz="2000" smtClean="0"/>
              <a:t>Qué les gustaría más en el caso de Alexis Sánchez: “¿Qué pudiera jugar en el club que él más quiere jugar, aunque gane menos dinero, o en el club donde gane más dinero, pero que no sea donde él más quiere jugar?</a:t>
            </a:r>
            <a:r>
              <a:rPr lang="es-ES_tradnl" sz="2000" smtClean="0"/>
              <a:t/>
            </a:r>
            <a:br>
              <a:rPr lang="es-ES_tradnl" sz="2000" smtClean="0"/>
            </a:br>
            <a:endParaRPr lang="es-ES_tradnl" sz="2000" smtClean="0"/>
          </a:p>
        </p:txBody>
      </p:sp>
      <p:sp>
        <p:nvSpPr>
          <p:cNvPr id="7" name="6 Rectángulo redondeado"/>
          <p:cNvSpPr/>
          <p:nvPr/>
        </p:nvSpPr>
        <p:spPr>
          <a:xfrm>
            <a:off x="468313" y="5949950"/>
            <a:ext cx="1223962" cy="647700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CASOS</a:t>
            </a:r>
          </a:p>
        </p:txBody>
      </p:sp>
      <p:graphicFrame>
        <p:nvGraphicFramePr>
          <p:cNvPr id="8" name="1 Gráfico"/>
          <p:cNvGraphicFramePr/>
          <p:nvPr/>
        </p:nvGraphicFramePr>
        <p:xfrm>
          <a:off x="539552" y="2057400"/>
          <a:ext cx="8064896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5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6192838" cy="1143000"/>
          </a:xfrm>
        </p:spPr>
        <p:txBody>
          <a:bodyPr anchor="t"/>
          <a:lstStyle/>
          <a:p>
            <a:pPr algn="r" eaLnBrk="1" hangingPunct="1"/>
            <a:r>
              <a:rPr lang="es-ES_tradnl" sz="2400" smtClean="0"/>
              <a:t>DISTRIBUCIÓN MUESTRA</a:t>
            </a:r>
          </a:p>
        </p:txBody>
      </p:sp>
      <p:graphicFrame>
        <p:nvGraphicFramePr>
          <p:cNvPr id="5" name="1 Gráfico"/>
          <p:cNvGraphicFramePr/>
          <p:nvPr/>
        </p:nvGraphicFramePr>
        <p:xfrm>
          <a:off x="179512" y="1844824"/>
          <a:ext cx="45720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3 Gráfico"/>
          <p:cNvGraphicFramePr/>
          <p:nvPr/>
        </p:nvGraphicFramePr>
        <p:xfrm>
          <a:off x="4355976" y="1844824"/>
          <a:ext cx="45720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2 Gráfico"/>
          <p:cNvGraphicFramePr/>
          <p:nvPr/>
        </p:nvGraphicFramePr>
        <p:xfrm>
          <a:off x="395536" y="4365104"/>
          <a:ext cx="8424936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s-ES_tradnl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142875"/>
            <a:ext cx="7772400" cy="1143000"/>
          </a:xfrm>
        </p:spPr>
        <p:txBody>
          <a:bodyPr/>
          <a:lstStyle/>
          <a:p>
            <a:pPr algn="l" eaLnBrk="1" hangingPunct="1"/>
            <a:r>
              <a:rPr lang="es-ES_tradnl" sz="3200" smtClean="0"/>
              <a:t>COMENTARIOS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5917</TotalTime>
  <Words>367</Words>
  <Application>Microsoft Office PowerPoint</Application>
  <PresentationFormat>Presentación en pantalla (4:3)</PresentationFormat>
  <Paragraphs>39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Times New Roman</vt:lpstr>
      <vt:lpstr>Arial</vt:lpstr>
      <vt:lpstr>Trebuchet MS</vt:lpstr>
      <vt:lpstr>Diseño predeterminado</vt:lpstr>
      <vt:lpstr>Diapositiva 1</vt:lpstr>
      <vt:lpstr>FICHA TÉCNICA</vt:lpstr>
      <vt:lpstr>RESULTADOS</vt:lpstr>
      <vt:lpstr>Diapositiva 4</vt:lpstr>
      <vt:lpstr>Mayoritariamente en su casa, ¿Qué selección creen que ganará la Copa América?</vt:lpstr>
      <vt:lpstr>¿ En qué equipo les gustaría más ver jugar a Alexis Sánchez la próxima temporada: UDINESE (donde está ahora), MANCHESTER CITY, MANCHESTER UNITED, BARCELONA, o INTER DE MILAN?</vt:lpstr>
      <vt:lpstr>Qué les gustaría más en el caso de Alexis Sánchez: “¿Qué pudiera jugar en el club que él más quiere jugar, aunque gane menos dinero, o en el club donde gane más dinero, pero que no sea donde él más quiere jugar? </vt:lpstr>
      <vt:lpstr>DISTRIBUCIÓN MUESTRA</vt:lpstr>
      <vt:lpstr>COMENTARIOS</vt:lpstr>
      <vt:lpstr>Diapositiva 10</vt:lpstr>
      <vt:lpstr>Diapositiva 11</vt:lpstr>
    </vt:vector>
  </TitlesOfParts>
  <Company>NITA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INTENCIÓN DE VOTO: ¿Qué indicadores utilizamos para observar la desición de los electores?</dc:title>
  <dc:creator>NITA</dc:creator>
  <cp:lastModifiedBy>Medios Digitales 16</cp:lastModifiedBy>
  <cp:revision>202</cp:revision>
  <dcterms:created xsi:type="dcterms:W3CDTF">2008-03-26T18:20:23Z</dcterms:created>
  <dcterms:modified xsi:type="dcterms:W3CDTF">2011-06-24T23:17:55Z</dcterms:modified>
</cp:coreProperties>
</file>