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1" r:id="rId3"/>
    <p:sldId id="258" r:id="rId4"/>
    <p:sldId id="353" r:id="rId5"/>
    <p:sldId id="412" r:id="rId6"/>
    <p:sldId id="413" r:id="rId7"/>
    <p:sldId id="414" r:id="rId8"/>
    <p:sldId id="416" r:id="rId9"/>
    <p:sldId id="308" r:id="rId10"/>
    <p:sldId id="415" r:id="rId11"/>
    <p:sldId id="309" r:id="rId1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ta" initials="" lastIdx="7" clrIdx="0"/>
  <p:cmAuthor id="1" name="ICE" initials="" lastIdx="4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66"/>
    <a:srgbClr val="FFFFCC"/>
    <a:srgbClr val="99CCFF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3168" autoAdjust="0"/>
  </p:normalViewPr>
  <p:slideViewPr>
    <p:cSldViewPr>
      <p:cViewPr varScale="1">
        <p:scale>
          <a:sx n="104" d="100"/>
          <a:sy n="104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COOPERATIVA\NOVIEMBRE\06.11.10\PLANILLA%20RESULTADOS%200611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CC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Pt>
            <c:idx val="2"/>
            <c:spPr>
              <a:solidFill>
                <a:srgbClr val="CCFF66"/>
              </a:solidFill>
            </c:spPr>
          </c:dPt>
          <c:dLbls>
            <c:dLbl>
              <c:idx val="0"/>
              <c:layout>
                <c:manualLayout>
                  <c:x val="-0.13044117514074671"/>
                  <c:y val="-1.9622013624813667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5.0400569187402947E-2"/>
                  <c:y val="5.8586081967386565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'P1'!$C$4:$C$6</c:f>
              <c:strCache>
                <c:ptCount val="3"/>
                <c:pt idx="0">
                  <c:v> No sabe / No responde</c:v>
                </c:pt>
                <c:pt idx="1">
                  <c:v> Es bueno para el fútbol chileno</c:v>
                </c:pt>
                <c:pt idx="2">
                  <c:v> Es malo para el fútbol chileno</c:v>
                </c:pt>
              </c:strCache>
            </c:strRef>
          </c:cat>
          <c:val>
            <c:numRef>
              <c:f>'P1'!$F$4:$F$6</c:f>
              <c:numCache>
                <c:formatCode>0.0</c:formatCode>
                <c:ptCount val="3"/>
                <c:pt idx="0">
                  <c:v>4.2613636363636447</c:v>
                </c:pt>
                <c:pt idx="1">
                  <c:v>13.92045454545455</c:v>
                </c:pt>
                <c:pt idx="2">
                  <c:v>81.818181818181614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CC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Pt>
            <c:idx val="2"/>
            <c:spPr>
              <a:solidFill>
                <a:srgbClr val="CCFF66"/>
              </a:solidFill>
            </c:spPr>
          </c:dPt>
          <c:dLbls>
            <c:dLbl>
              <c:idx val="0"/>
              <c:layout>
                <c:manualLayout>
                  <c:x val="-0.1194142442350352"/>
                  <c:y val="-1.6100746754091535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3.3269945661468382E-2"/>
                  <c:y val="-5.221207469275541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3.3490348762746755E-3"/>
                  <c:y val="9.1379803814430303E-3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'P2'!$C$4:$C$6</c:f>
              <c:strCache>
                <c:ptCount val="3"/>
                <c:pt idx="0">
                  <c:v> No sabe / No responde</c:v>
                </c:pt>
                <c:pt idx="1">
                  <c:v> Es bueno para el fútbol chileno</c:v>
                </c:pt>
                <c:pt idx="2">
                  <c:v> Es malo para el fútbol chileno</c:v>
                </c:pt>
              </c:strCache>
            </c:strRef>
          </c:cat>
          <c:val>
            <c:numRef>
              <c:f>'P2'!$F$4:$F$6</c:f>
              <c:numCache>
                <c:formatCode>0.0</c:formatCode>
                <c:ptCount val="3"/>
                <c:pt idx="0">
                  <c:v>0.56818181818181912</c:v>
                </c:pt>
                <c:pt idx="1">
                  <c:v>11.931818181818157</c:v>
                </c:pt>
                <c:pt idx="2">
                  <c:v>87.5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2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057661666284744E-2"/>
          <c:y val="0.12894773718270727"/>
          <c:w val="0.82588467666743182"/>
          <c:h val="0.81144129486871563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CC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Pt>
            <c:idx val="2"/>
            <c:spPr>
              <a:solidFill>
                <a:srgbClr val="CCFF66"/>
              </a:solidFill>
            </c:spPr>
          </c:dPt>
          <c:dLbls>
            <c:dLbl>
              <c:idx val="1"/>
              <c:layout>
                <c:manualLayout>
                  <c:x val="-0.50203669353194158"/>
                  <c:y val="7.0496931711471888E-4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'P3'!$C$4:$C$6</c:f>
              <c:strCache>
                <c:ptCount val="3"/>
                <c:pt idx="0">
                  <c:v> No sabe / No responde</c:v>
                </c:pt>
                <c:pt idx="1">
                  <c:v> Los intereses económicos</c:v>
                </c:pt>
                <c:pt idx="2">
                  <c:v> El proyecto deportivo</c:v>
                </c:pt>
              </c:strCache>
            </c:strRef>
          </c:cat>
          <c:val>
            <c:numRef>
              <c:f>'P3'!$F$4:$F$6</c:f>
              <c:numCache>
                <c:formatCode>0.0</c:formatCode>
                <c:ptCount val="3"/>
                <c:pt idx="0">
                  <c:v>5.1136363636363615</c:v>
                </c:pt>
                <c:pt idx="1">
                  <c:v>78.409090909090907</c:v>
                </c:pt>
                <c:pt idx="2">
                  <c:v>16.47727272727273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632499337141742E-2"/>
          <c:y val="0.17815188112067692"/>
          <c:w val="0.82238562682286021"/>
          <c:h val="0.811391630438149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CC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Pt>
            <c:idx val="2"/>
            <c:spPr>
              <a:solidFill>
                <a:srgbClr val="CCFF66"/>
              </a:solidFill>
            </c:spPr>
          </c:dPt>
          <c:dLbls>
            <c:dLbl>
              <c:idx val="1"/>
              <c:layout>
                <c:manualLayout>
                  <c:x val="-2.3387503163641597E-2"/>
                  <c:y val="0.1357485559464903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Sí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57,7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6.9128111667510303E-2"/>
                  <c:y val="-0.10398455286082521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'P4'!$C$4:$C$6</c:f>
              <c:strCache>
                <c:ptCount val="3"/>
                <c:pt idx="0">
                  <c:v> No sabe / No responde</c:v>
                </c:pt>
                <c:pt idx="1">
                  <c:v> Si</c:v>
                </c:pt>
                <c:pt idx="2">
                  <c:v> No</c:v>
                </c:pt>
              </c:strCache>
            </c:strRef>
          </c:cat>
          <c:val>
            <c:numRef>
              <c:f>'P4'!$F$4:$F$6</c:f>
              <c:numCache>
                <c:formatCode>0.0</c:formatCode>
                <c:ptCount val="3"/>
                <c:pt idx="0">
                  <c:v>3.6931818181818223</c:v>
                </c:pt>
                <c:pt idx="1">
                  <c:v>57.670454545454547</c:v>
                </c:pt>
                <c:pt idx="2">
                  <c:v>38.636363636363626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2"/>
  <c:chart>
    <c:title>
      <c:tx>
        <c:rich>
          <a:bodyPr/>
          <a:lstStyle/>
          <a:p>
            <a:pPr>
              <a:defRPr sz="1600"/>
            </a:pPr>
            <a:r>
              <a:rPr lang="es-ES_tradnl" sz="1600"/>
              <a:t>EDAD</a:t>
            </a:r>
          </a:p>
        </c:rich>
      </c:tx>
      <c:layout>
        <c:manualLayout>
          <c:xMode val="edge"/>
          <c:yMode val="edge"/>
          <c:x val="0.4226618760033638"/>
          <c:y val="8.0956396465966668E-2"/>
        </c:manualLayout>
      </c:layout>
    </c:title>
    <c:plotArea>
      <c:layout>
        <c:manualLayout>
          <c:layoutTarget val="inner"/>
          <c:xMode val="edge"/>
          <c:yMode val="edge"/>
          <c:x val="0.16605967943327468"/>
          <c:y val="0.27983457211493851"/>
          <c:w val="0.6516994113599901"/>
          <c:h val="0.58223585357546792"/>
        </c:manualLayout>
      </c:layout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CCFF66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Lbls>
            <c:dLbl>
              <c:idx val="0"/>
              <c:layout>
                <c:manualLayout>
                  <c:x val="2.0301581166916566E-2"/>
                  <c:y val="2.946938187423622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4.5199191326799483E-2"/>
                  <c:y val="-0.1975266637040328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Hoja5!$C$4:$C$5</c:f>
              <c:strCache>
                <c:ptCount val="2"/>
                <c:pt idx="0">
                  <c:v> 35 años y menos</c:v>
                </c:pt>
                <c:pt idx="1">
                  <c:v> 36 años y más</c:v>
                </c:pt>
              </c:strCache>
            </c:strRef>
          </c:cat>
          <c:val>
            <c:numRef>
              <c:f>Hoja5!$F$4:$F$5</c:f>
              <c:numCache>
                <c:formatCode>0.0</c:formatCode>
                <c:ptCount val="2"/>
                <c:pt idx="0">
                  <c:v>30.397727272727217</c:v>
                </c:pt>
                <c:pt idx="1">
                  <c:v>69.602272727272648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title>
      <c:tx>
        <c:rich>
          <a:bodyPr/>
          <a:lstStyle/>
          <a:p>
            <a:pPr>
              <a:defRPr/>
            </a:pPr>
            <a:r>
              <a:rPr lang="es-ES_tradnl"/>
              <a:t>ZONA</a:t>
            </a:r>
          </a:p>
        </c:rich>
      </c:tx>
    </c:title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CCFF66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Lbls>
            <c:dLbl>
              <c:idx val="0"/>
              <c:layout>
                <c:manualLayout>
                  <c:x val="1.5286526684164504E-3"/>
                  <c:y val="-0.15392497812773426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Hoja5!$D$63:$D$64</c:f>
              <c:strCache>
                <c:ptCount val="2"/>
                <c:pt idx="0">
                  <c:v>RM</c:v>
                </c:pt>
                <c:pt idx="1">
                  <c:v>Regiones</c:v>
                </c:pt>
              </c:strCache>
            </c:strRef>
          </c:cat>
          <c:val>
            <c:numRef>
              <c:f>Hoja5!$F$63:$F$64</c:f>
              <c:numCache>
                <c:formatCode>0.0</c:formatCode>
                <c:ptCount val="2"/>
                <c:pt idx="0">
                  <c:v>51.136363636363626</c:v>
                </c:pt>
                <c:pt idx="1">
                  <c:v>48.863636363636289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title>
      <c:tx>
        <c:rich>
          <a:bodyPr/>
          <a:lstStyle/>
          <a:p>
            <a:pPr>
              <a:defRPr sz="1600"/>
            </a:pPr>
            <a:r>
              <a:rPr lang="es-CL" sz="1600" b="1" i="0" u="none" strike="noStrike" baseline="0" dirty="0" smtClean="0"/>
              <a:t>En su grupo familiar, ¿qué tan aficionados son al fútbol? </a:t>
            </a:r>
            <a:endParaRPr lang="es-ES_tradnl" sz="1600" dirty="0"/>
          </a:p>
        </c:rich>
      </c:tx>
    </c:title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CCFF66"/>
              </a:solidFill>
            </c:spPr>
          </c:dPt>
          <c:dPt>
            <c:idx val="1"/>
            <c:spPr>
              <a:solidFill>
                <a:srgbClr val="0099CC"/>
              </a:solidFill>
            </c:spPr>
          </c:dPt>
          <c:dLbls>
            <c:dLbl>
              <c:idx val="0"/>
              <c:layout>
                <c:manualLayout>
                  <c:x val="3.9024396201742142E-3"/>
                  <c:y val="2.954139672744805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5803320703829844E-2"/>
                  <c:y val="2.1505607121094349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Hoja5!$C$30:$C$31</c:f>
              <c:strCache>
                <c:ptCount val="2"/>
                <c:pt idx="0">
                  <c:v> Mucho</c:v>
                </c:pt>
                <c:pt idx="1">
                  <c:v> Poco</c:v>
                </c:pt>
              </c:strCache>
            </c:strRef>
          </c:cat>
          <c:val>
            <c:numRef>
              <c:f>Hoja5!$F$30:$F$31</c:f>
              <c:numCache>
                <c:formatCode>0.0</c:formatCode>
                <c:ptCount val="2"/>
                <c:pt idx="0">
                  <c:v>66.193181818181557</c:v>
                </c:pt>
                <c:pt idx="1">
                  <c:v>33.806818181818144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CED08129-42BE-4F75-94EE-7728AB2714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4B9EF8AF-7CD9-4F53-893F-D47C90341E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6CF0D-48B7-42E8-A2BF-4E6FC0E83A20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B93CD-3275-461D-A287-3D3605C2EDA6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4.png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2349500"/>
            <a:ext cx="4392612" cy="1143000"/>
          </a:xfrm>
        </p:spPr>
        <p:txBody>
          <a:bodyPr/>
          <a:lstStyle/>
          <a:p>
            <a:pPr algn="l" eaLnBrk="1" hangingPunct="1"/>
            <a:r>
              <a:rPr lang="es-ES_tradnl" sz="3600" smtClean="0"/>
              <a:t>ENCUESTA COOPERATIVA IMAGINACCION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716338"/>
            <a:ext cx="5903913" cy="1296987"/>
          </a:xfrm>
        </p:spPr>
        <p:txBody>
          <a:bodyPr/>
          <a:lstStyle/>
          <a:p>
            <a:pPr algn="l" eaLnBrk="1" hangingPunct="1"/>
            <a:r>
              <a:rPr lang="es-ES_tradnl" sz="2800" smtClean="0">
                <a:solidFill>
                  <a:srgbClr val="5F5F5F"/>
                </a:solidFill>
              </a:rPr>
              <a:t>Elecciones ANFP</a:t>
            </a:r>
          </a:p>
          <a:p>
            <a:pPr algn="l" eaLnBrk="1" hangingPunct="1"/>
            <a:r>
              <a:rPr lang="es-ES_tradnl" sz="2800" smtClean="0">
                <a:solidFill>
                  <a:srgbClr val="5F5F5F"/>
                </a:solidFill>
              </a:rPr>
              <a:t>08 noviembre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2276475"/>
            <a:ext cx="6118225" cy="410527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s-ES_tradnl" dirty="0" smtClean="0"/>
              <a:t>El 81,8% cree que “es malo para el fútbol chileno” que </a:t>
            </a:r>
            <a:r>
              <a:rPr lang="es-ES_tradnl" dirty="0" err="1" smtClean="0"/>
              <a:t>Mayne-Nicholls</a:t>
            </a:r>
            <a:r>
              <a:rPr lang="es-ES_tradnl" dirty="0" smtClean="0"/>
              <a:t> ya no sea Presidente de la ANFP. Y el 87,5% opina que la partida de Bielsa “es malo para el fútbol chileno”.</a:t>
            </a:r>
          </a:p>
          <a:p>
            <a:pPr eaLnBrk="1" hangingPunct="1">
              <a:defRPr/>
            </a:pPr>
            <a:endParaRPr lang="es-ES_tradnl" dirty="0" smtClean="0"/>
          </a:p>
          <a:p>
            <a:pPr eaLnBrk="1" hangingPunct="1">
              <a:defRPr/>
            </a:pPr>
            <a:r>
              <a:rPr lang="es-ES_tradnl" dirty="0" smtClean="0"/>
              <a:t>Al preguntarles sobre </a:t>
            </a:r>
            <a:r>
              <a:rPr lang="es-ES_tradnl" b="1" dirty="0" smtClean="0"/>
              <a:t>qué pesó más en la elección </a:t>
            </a:r>
            <a:r>
              <a:rPr lang="es-ES_tradnl" dirty="0" smtClean="0"/>
              <a:t>del nuevo presidente de la ANFP, un 78,4% de los encuestados manifiestan “los intereses económicos” y un 16,5% “proyecto deportivo”.</a:t>
            </a:r>
          </a:p>
          <a:p>
            <a:pPr eaLnBrk="1" hangingPunct="1">
              <a:defRPr/>
            </a:pPr>
            <a:endParaRPr lang="es-ES_tradnl" dirty="0" smtClean="0"/>
          </a:p>
          <a:p>
            <a:pPr eaLnBrk="1" hangingPunct="1">
              <a:defRPr/>
            </a:pPr>
            <a:r>
              <a:rPr lang="es-ES_tradnl" dirty="0" smtClean="0"/>
              <a:t>Por último, al preguntar sobre </a:t>
            </a:r>
            <a:r>
              <a:rPr lang="es-ES_tradnl" b="1" dirty="0" smtClean="0"/>
              <a:t>la intervención del Presidente  S. </a:t>
            </a:r>
            <a:r>
              <a:rPr lang="es-ES_tradnl" b="1" dirty="0" err="1" smtClean="0"/>
              <a:t>Piñera</a:t>
            </a:r>
            <a:r>
              <a:rPr lang="es-ES_tradnl" b="1" dirty="0" smtClean="0"/>
              <a:t> y otros miembros de Gobierno en la elección de la ANFP</a:t>
            </a:r>
            <a:r>
              <a:rPr lang="es-ES_tradnl" dirty="0" smtClean="0"/>
              <a:t>, un 57,7% opina que “sí” hubo intervención y un 38,6% que “no”.</a:t>
            </a:r>
          </a:p>
          <a:p>
            <a:pPr eaLnBrk="1" hangingPunct="1">
              <a:defRPr/>
            </a:pPr>
            <a:endParaRPr lang="es-ES_tradnl" dirty="0" smtClean="0"/>
          </a:p>
          <a:p>
            <a:pPr eaLnBrk="1" hangingPunct="1">
              <a:defRPr/>
            </a:pPr>
            <a:endParaRPr lang="es-ES_tradnl" dirty="0" smtClean="0"/>
          </a:p>
          <a:p>
            <a:pPr eaLnBrk="1" hangingPunct="1">
              <a:defRPr/>
            </a:pPr>
            <a:endParaRPr lang="es-ES_tradnl" dirty="0"/>
          </a:p>
        </p:txBody>
      </p:sp>
      <p:pic>
        <p:nvPicPr>
          <p:cNvPr id="25603" name="3 Imagen" descr="logo.png"/>
          <p:cNvPicPr>
            <a:picLocks noChangeAspect="1"/>
          </p:cNvPicPr>
          <p:nvPr/>
        </p:nvPicPr>
        <p:blipFill>
          <a:blip r:embed="rId3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2349500"/>
            <a:ext cx="5040312" cy="1143000"/>
          </a:xfrm>
        </p:spPr>
        <p:txBody>
          <a:bodyPr/>
          <a:lstStyle/>
          <a:p>
            <a:pPr algn="l" eaLnBrk="1" hangingPunct="1"/>
            <a:r>
              <a:rPr lang="es-ES_tradnl" sz="3600" smtClean="0"/>
              <a:t>ENCUESTA COOPERATIVA IMAGINACCION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076700"/>
            <a:ext cx="5903913" cy="576263"/>
          </a:xfrm>
        </p:spPr>
        <p:txBody>
          <a:bodyPr/>
          <a:lstStyle/>
          <a:p>
            <a:pPr algn="l" eaLnBrk="1" hangingPunct="1"/>
            <a:r>
              <a:rPr lang="es-ES_tradnl" sz="2800" smtClean="0">
                <a:solidFill>
                  <a:srgbClr val="5F5F5F"/>
                </a:solidFill>
              </a:rPr>
              <a:t>08 NOVIEMBRE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7100"/>
            <a:ext cx="5757863" cy="396875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s-CL" dirty="0"/>
              <a:t>Estudio cuantitativo con aplicación de encuesta telefónica a </a:t>
            </a:r>
            <a:r>
              <a:rPr lang="es-CL" dirty="0" smtClean="0"/>
              <a:t>352 casos, a nivel nacional.</a:t>
            </a:r>
            <a:endParaRPr lang="es-CL" dirty="0"/>
          </a:p>
          <a:p>
            <a:pPr eaLnBrk="1" hangingPunct="1">
              <a:defRPr/>
            </a:pPr>
            <a:endParaRPr lang="es-CL" dirty="0"/>
          </a:p>
          <a:p>
            <a:pPr eaLnBrk="1" hangingPunct="1">
              <a:defRPr/>
            </a:pPr>
            <a:r>
              <a:rPr lang="es-CL" b="1" dirty="0"/>
              <a:t>Universo</a:t>
            </a:r>
            <a:r>
              <a:rPr lang="es-CL" dirty="0"/>
              <a:t>: Hogares que cuentan con conexión telefónica </a:t>
            </a:r>
            <a:r>
              <a:rPr lang="es-CL" dirty="0" smtClean="0"/>
              <a:t>fija de todas la regiones del país.</a:t>
            </a:r>
            <a:endParaRPr lang="es-CL" dirty="0"/>
          </a:p>
          <a:p>
            <a:pPr eaLnBrk="1" hangingPunct="1">
              <a:defRPr/>
            </a:pPr>
            <a:endParaRPr lang="es-CL" dirty="0"/>
          </a:p>
          <a:p>
            <a:pPr eaLnBrk="1" hangingPunct="1">
              <a:defRPr/>
            </a:pPr>
            <a:r>
              <a:rPr lang="es-CL" b="1" dirty="0"/>
              <a:t>Selección de la Muestra</a:t>
            </a:r>
            <a:r>
              <a:rPr lang="es-CL" dirty="0"/>
              <a:t>: muestreo sistemático de números de teléfonos residenciales.</a:t>
            </a:r>
          </a:p>
          <a:p>
            <a:pPr eaLnBrk="1" hangingPunct="1">
              <a:defRPr/>
            </a:pPr>
            <a:endParaRPr lang="es-CL" dirty="0"/>
          </a:p>
          <a:p>
            <a:pPr eaLnBrk="1" hangingPunct="1">
              <a:defRPr/>
            </a:pPr>
            <a:r>
              <a:rPr lang="es-CL" b="1" dirty="0"/>
              <a:t>Margen de error </a:t>
            </a:r>
            <a:r>
              <a:rPr lang="es-CL" b="1" dirty="0" err="1"/>
              <a:t>muestral</a:t>
            </a:r>
            <a:r>
              <a:rPr lang="es-CL" dirty="0"/>
              <a:t>: </a:t>
            </a:r>
            <a:r>
              <a:rPr lang="es-CL" dirty="0" smtClean="0"/>
              <a:t>5,3% </a:t>
            </a:r>
            <a:r>
              <a:rPr lang="es-CL" dirty="0"/>
              <a:t>a un nivel de confianza de 95%.</a:t>
            </a:r>
          </a:p>
          <a:p>
            <a:pPr eaLnBrk="1" hangingPunct="1">
              <a:defRPr/>
            </a:pPr>
            <a:endParaRPr lang="es-CL" dirty="0"/>
          </a:p>
          <a:p>
            <a:pPr eaLnBrk="1" hangingPunct="1">
              <a:defRPr/>
            </a:pPr>
            <a:r>
              <a:rPr lang="es-CL" b="1" dirty="0"/>
              <a:t>Fecha de Terreno</a:t>
            </a:r>
            <a:r>
              <a:rPr lang="es-CL" dirty="0"/>
              <a:t>: </a:t>
            </a:r>
            <a:r>
              <a:rPr lang="es-CL" dirty="0" smtClean="0"/>
              <a:t>06 </a:t>
            </a:r>
            <a:r>
              <a:rPr lang="es-CL" dirty="0"/>
              <a:t>de </a:t>
            </a:r>
            <a:r>
              <a:rPr lang="es-CL" dirty="0" smtClean="0"/>
              <a:t>noviembre de </a:t>
            </a:r>
            <a:r>
              <a:rPr lang="es-CL" dirty="0"/>
              <a:t>2010.</a:t>
            </a:r>
          </a:p>
          <a:p>
            <a:pPr eaLnBrk="1" hangingPunct="1">
              <a:defRPr/>
            </a:pPr>
            <a:endParaRPr lang="es-C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838950" cy="1143000"/>
          </a:xfrm>
        </p:spPr>
        <p:txBody>
          <a:bodyPr/>
          <a:lstStyle/>
          <a:p>
            <a:pPr algn="l" eaLnBrk="1" hangingPunct="1"/>
            <a:r>
              <a:rPr lang="es-ES_tradnl" sz="2800" smtClean="0"/>
              <a:t>Ficha Técnica</a:t>
            </a:r>
          </a:p>
        </p:txBody>
      </p:sp>
      <p:pic>
        <p:nvPicPr>
          <p:cNvPr id="17412" name="3 Imagen" descr="logo.png"/>
          <p:cNvPicPr>
            <a:picLocks noChangeAspect="1"/>
          </p:cNvPicPr>
          <p:nvPr/>
        </p:nvPicPr>
        <p:blipFill>
          <a:blip r:embed="rId3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_tradnl" sz="3600" smtClean="0"/>
              <a:t>RESULTADOS</a:t>
            </a:r>
          </a:p>
        </p:txBody>
      </p:sp>
      <p:pic>
        <p:nvPicPr>
          <p:cNvPr id="18435" name="2 Imagen" descr="logo.png"/>
          <p:cNvPicPr>
            <a:picLocks noChangeAspect="1"/>
          </p:cNvPicPr>
          <p:nvPr/>
        </p:nvPicPr>
        <p:blipFill>
          <a:blip r:embed="rId3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6765925" cy="1143000"/>
          </a:xfrm>
        </p:spPr>
        <p:txBody>
          <a:bodyPr/>
          <a:lstStyle/>
          <a:p>
            <a:pPr algn="l" eaLnBrk="1" hangingPunct="1"/>
            <a:r>
              <a:rPr lang="es-CL" sz="2400" smtClean="0"/>
              <a:t>A juicio de su grupo familiar, ¿es bueno o es malo para el fútbol chileno </a:t>
            </a:r>
            <a:r>
              <a:rPr lang="es-CL" sz="2400" b="1" smtClean="0"/>
              <a:t>que Mayne-Nicholls ya no sea Presidente de la ANFP</a:t>
            </a:r>
            <a:r>
              <a:rPr lang="es-CL" sz="2400" smtClean="0"/>
              <a:t>? </a:t>
            </a:r>
            <a:r>
              <a:rPr lang="es-CL" sz="1800" smtClean="0"/>
              <a:t>(Totales en %)</a:t>
            </a:r>
            <a:endParaRPr lang="es-ES_tradnl" sz="240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468313" y="5949950"/>
            <a:ext cx="1223962" cy="647700"/>
          </a:xfrm>
          <a:prstGeom prst="roundRect">
            <a:avLst/>
          </a:prstGeom>
          <a:solidFill>
            <a:srgbClr val="0099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/>
              <a:t>100% CASOS</a:t>
            </a:r>
          </a:p>
        </p:txBody>
      </p:sp>
      <p:graphicFrame>
        <p:nvGraphicFramePr>
          <p:cNvPr id="5" name="1 Gráfico"/>
          <p:cNvGraphicFramePr/>
          <p:nvPr/>
        </p:nvGraphicFramePr>
        <p:xfrm>
          <a:off x="1259632" y="2057400"/>
          <a:ext cx="6192688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461" name="5 Imagen" descr="logo.png"/>
          <p:cNvPicPr>
            <a:picLocks noChangeAspect="1"/>
          </p:cNvPicPr>
          <p:nvPr/>
        </p:nvPicPr>
        <p:blipFill>
          <a:blip r:embed="rId4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694488" cy="1143000"/>
          </a:xfrm>
        </p:spPr>
        <p:txBody>
          <a:bodyPr/>
          <a:lstStyle/>
          <a:p>
            <a:pPr algn="l" eaLnBrk="1" hangingPunct="1"/>
            <a:r>
              <a:rPr lang="es-CL" sz="2400" smtClean="0"/>
              <a:t>Y, </a:t>
            </a:r>
            <a:r>
              <a:rPr lang="es-CL" sz="2400" b="1" smtClean="0"/>
              <a:t>que se vaya Bielsa </a:t>
            </a:r>
            <a:r>
              <a:rPr lang="es-CL" sz="2400" smtClean="0"/>
              <a:t>¿es algo bueno o malo para el fútbol chileno? </a:t>
            </a:r>
            <a:r>
              <a:rPr lang="es-CL" sz="1800" smtClean="0"/>
              <a:t>(Totales en %) </a:t>
            </a:r>
            <a:r>
              <a:rPr lang="es-ES_tradnl" sz="2400" smtClean="0"/>
              <a:t/>
            </a:r>
            <a:br>
              <a:rPr lang="es-ES_tradnl" sz="2400" smtClean="0"/>
            </a:br>
            <a:endParaRPr lang="es-ES_tradnl" sz="240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468313" y="5949950"/>
            <a:ext cx="1223962" cy="647700"/>
          </a:xfrm>
          <a:prstGeom prst="roundRect">
            <a:avLst/>
          </a:prstGeom>
          <a:solidFill>
            <a:srgbClr val="0099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/>
              <a:t>100% CASOS</a:t>
            </a:r>
          </a:p>
        </p:txBody>
      </p:sp>
      <p:graphicFrame>
        <p:nvGraphicFramePr>
          <p:cNvPr id="5" name="1 Gráfico"/>
          <p:cNvGraphicFramePr/>
          <p:nvPr/>
        </p:nvGraphicFramePr>
        <p:xfrm>
          <a:off x="1259632" y="2057400"/>
          <a:ext cx="6408712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485" name="5 Imagen" descr="logo.png"/>
          <p:cNvPicPr>
            <a:picLocks noChangeAspect="1"/>
          </p:cNvPicPr>
          <p:nvPr/>
        </p:nvPicPr>
        <p:blipFill>
          <a:blip r:embed="rId4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6910388" cy="1492250"/>
          </a:xfrm>
        </p:spPr>
        <p:txBody>
          <a:bodyPr/>
          <a:lstStyle/>
          <a:p>
            <a:pPr algn="l" eaLnBrk="1" hangingPunct="1"/>
            <a:r>
              <a:rPr lang="es-CL" sz="2000" smtClean="0"/>
              <a:t>A juicio de su grupo familiar, qué pesó más en la elección en la ANFP: ¿los </a:t>
            </a:r>
            <a:r>
              <a:rPr lang="es-CL" sz="2000" b="1" smtClean="0"/>
              <a:t>intereses económicos </a:t>
            </a:r>
            <a:r>
              <a:rPr lang="es-CL" sz="2000" smtClean="0"/>
              <a:t>de los propietarios de los grandes equipos, o el </a:t>
            </a:r>
            <a:r>
              <a:rPr lang="es-CL" sz="2000" b="1" smtClean="0"/>
              <a:t>proyecto deportivo </a:t>
            </a:r>
            <a:r>
              <a:rPr lang="es-CL" sz="2000" smtClean="0"/>
              <a:t>de la lista ganadora (Segovia)? </a:t>
            </a:r>
            <a:r>
              <a:rPr lang="es-CL" sz="1800" smtClean="0"/>
              <a:t>(Totales en %)</a:t>
            </a:r>
            <a:endParaRPr lang="es-ES_tradnl" sz="200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468313" y="5949950"/>
            <a:ext cx="1223962" cy="647700"/>
          </a:xfrm>
          <a:prstGeom prst="roundRect">
            <a:avLst/>
          </a:prstGeom>
          <a:solidFill>
            <a:srgbClr val="0099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/>
              <a:t>100% CASOS</a:t>
            </a:r>
          </a:p>
        </p:txBody>
      </p:sp>
      <p:graphicFrame>
        <p:nvGraphicFramePr>
          <p:cNvPr id="5" name="1 Gráfico"/>
          <p:cNvGraphicFramePr/>
          <p:nvPr/>
        </p:nvGraphicFramePr>
        <p:xfrm>
          <a:off x="1475656" y="2057400"/>
          <a:ext cx="640871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9" name="5 Imagen" descr="logo.png"/>
          <p:cNvPicPr>
            <a:picLocks noChangeAspect="1"/>
          </p:cNvPicPr>
          <p:nvPr/>
        </p:nvPicPr>
        <p:blipFill>
          <a:blip r:embed="rId4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6 Imagen" descr="logo.png"/>
          <p:cNvPicPr>
            <a:picLocks noChangeAspect="1"/>
          </p:cNvPicPr>
          <p:nvPr/>
        </p:nvPicPr>
        <p:blipFill>
          <a:blip r:embed="rId4"/>
          <a:srcRect l="3133" t="2766" r="3133" b="5533"/>
          <a:stretch>
            <a:fillRect/>
          </a:stretch>
        </p:blipFill>
        <p:spPr bwMode="auto">
          <a:xfrm>
            <a:off x="7764463" y="2952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6838950" cy="1143000"/>
          </a:xfrm>
        </p:spPr>
        <p:txBody>
          <a:bodyPr/>
          <a:lstStyle/>
          <a:p>
            <a:pPr algn="l" eaLnBrk="1" hangingPunct="1"/>
            <a:r>
              <a:rPr lang="es-CL" sz="2400" smtClean="0"/>
              <a:t>¿Creen ustedes que el Presidente S. Piñera y otros miembros del Gobierno intervinieron en el proceso electoral de la ANFP? </a:t>
            </a:r>
            <a:r>
              <a:rPr lang="es-CL" sz="1800" smtClean="0"/>
              <a:t>(Totales en %)</a:t>
            </a:r>
            <a:endParaRPr lang="es-ES_tradnl" sz="240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468313" y="5949950"/>
            <a:ext cx="1223962" cy="647700"/>
          </a:xfrm>
          <a:prstGeom prst="roundRect">
            <a:avLst/>
          </a:prstGeom>
          <a:solidFill>
            <a:srgbClr val="0099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/>
              <a:t>100% CASOS</a:t>
            </a:r>
          </a:p>
        </p:txBody>
      </p:sp>
      <p:graphicFrame>
        <p:nvGraphicFramePr>
          <p:cNvPr id="5" name="1 Gráfico"/>
          <p:cNvGraphicFramePr/>
          <p:nvPr/>
        </p:nvGraphicFramePr>
        <p:xfrm>
          <a:off x="1907704" y="2132856"/>
          <a:ext cx="53103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3" name="5 Imagen" descr="logo.png"/>
          <p:cNvPicPr>
            <a:picLocks noChangeAspect="1"/>
          </p:cNvPicPr>
          <p:nvPr/>
        </p:nvPicPr>
        <p:blipFill>
          <a:blip r:embed="rId4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5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1143000"/>
          </a:xfrm>
        </p:spPr>
        <p:txBody>
          <a:bodyPr/>
          <a:lstStyle/>
          <a:p>
            <a:pPr algn="l" eaLnBrk="1" hangingPunct="1"/>
            <a:r>
              <a:rPr lang="es-ES_tradnl" sz="2800" smtClean="0"/>
              <a:t>DISTRIBUCIÓN MUESTRA</a:t>
            </a:r>
          </a:p>
        </p:txBody>
      </p:sp>
      <p:graphicFrame>
        <p:nvGraphicFramePr>
          <p:cNvPr id="9" name="1 Gráfico"/>
          <p:cNvGraphicFramePr/>
          <p:nvPr/>
        </p:nvGraphicFramePr>
        <p:xfrm>
          <a:off x="4572000" y="1844824"/>
          <a:ext cx="42123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3 Gráfico"/>
          <p:cNvGraphicFramePr/>
          <p:nvPr/>
        </p:nvGraphicFramePr>
        <p:xfrm>
          <a:off x="179512" y="1844824"/>
          <a:ext cx="48245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3557" name="5 Imagen" descr="logo.png"/>
          <p:cNvPicPr>
            <a:picLocks noChangeAspect="1"/>
          </p:cNvPicPr>
          <p:nvPr/>
        </p:nvPicPr>
        <p:blipFill>
          <a:blip r:embed="rId5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 Gráfico"/>
          <p:cNvGraphicFramePr/>
          <p:nvPr/>
        </p:nvGraphicFramePr>
        <p:xfrm>
          <a:off x="395536" y="4221088"/>
          <a:ext cx="835292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53975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_tradnl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_tradnl" sz="3200" smtClean="0"/>
              <a:t>COMENTARIOS</a:t>
            </a:r>
          </a:p>
        </p:txBody>
      </p:sp>
      <p:pic>
        <p:nvPicPr>
          <p:cNvPr id="24580" name="3 Imagen" descr="logo.png"/>
          <p:cNvPicPr>
            <a:picLocks noChangeAspect="1"/>
          </p:cNvPicPr>
          <p:nvPr/>
        </p:nvPicPr>
        <p:blipFill>
          <a:blip r:embed="rId3"/>
          <a:srcRect l="3133" t="2766" r="3133" b="5533"/>
          <a:stretch>
            <a:fillRect/>
          </a:stretch>
        </p:blipFill>
        <p:spPr bwMode="auto">
          <a:xfrm>
            <a:off x="7612063" y="142875"/>
            <a:ext cx="11826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285</Words>
  <Application>Microsoft Office PowerPoint</Application>
  <PresentationFormat>On-screen Show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Trebuchet MS</vt:lpstr>
      <vt:lpstr>Diseño predeterminado</vt:lpstr>
      <vt:lpstr>ENCUESTA COOPERATIVA IMAGINACCION</vt:lpstr>
      <vt:lpstr>Ficha Técnica</vt:lpstr>
      <vt:lpstr>RESULTADOS</vt:lpstr>
      <vt:lpstr>A juicio de su grupo familiar, ¿es bueno o es malo para el fútbol chileno que Mayne-Nicholls ya no sea Presidente de la ANFP? (Totales en %)</vt:lpstr>
      <vt:lpstr>Y, que se vaya Bielsa ¿es algo bueno o malo para el fútbol chileno? (Totales en %)  </vt:lpstr>
      <vt:lpstr>A juicio de su grupo familiar, qué pesó más en la elección en la ANFP: ¿los intereses económicos de los propietarios de los grandes equipos, o el proyecto deportivo de la lista ganadora (Segovia)? (Totales en %)</vt:lpstr>
      <vt:lpstr>¿Creen ustedes que el Presidente S. Piñera y otros miembros del Gobierno intervinieron en el proceso electoral de la ANFP? (Totales en %)</vt:lpstr>
      <vt:lpstr>DISTRIBUCIÓN MUESTRA</vt:lpstr>
      <vt:lpstr>COMENTARIOS</vt:lpstr>
      <vt:lpstr>Diapositiva 10</vt:lpstr>
      <vt:lpstr>ENCUESTA COOPERATIVA IMAGINACCION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ENCUESTA COOPERATIVA IMAGINACCION</dc:title>
  <dc:creator/>
  <cp:lastModifiedBy>md_09</cp:lastModifiedBy>
  <cp:revision>122</cp:revision>
  <dcterms:created xsi:type="dcterms:W3CDTF">2008-03-26T18:20:23Z</dcterms:created>
  <dcterms:modified xsi:type="dcterms:W3CDTF">2010-11-08T22:20:43Z</dcterms:modified>
</cp:coreProperties>
</file>